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3" r:id="rId7"/>
    <p:sldId id="266" r:id="rId8"/>
    <p:sldId id="265" r:id="rId9"/>
    <p:sldId id="267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0280"/>
    <a:srgbClr val="BC0000"/>
    <a:srgbClr val="348AA2"/>
    <a:srgbClr val="57257D"/>
    <a:srgbClr val="004821"/>
    <a:srgbClr val="808000"/>
    <a:srgbClr val="7A983E"/>
    <a:srgbClr val="7F071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Objects="1">
      <p:cViewPr>
        <p:scale>
          <a:sx n="68" d="100"/>
          <a:sy n="68" d="100"/>
        </p:scale>
        <p:origin x="-1224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7D57F4-311F-46A1-8972-E57E9BEFE003}" type="doc">
      <dgm:prSet loTypeId="urn:microsoft.com/office/officeart/2005/8/layout/cycle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PE"/>
        </a:p>
      </dgm:t>
    </dgm:pt>
    <dgm:pt modelId="{748592C4-26AB-40C4-82A3-972D70F2B34F}">
      <dgm:prSet phldrT="[Texto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>
        <a:solidFill>
          <a:srgbClr val="7F0710"/>
        </a:solidFill>
        <a:effectLst>
          <a:glow rad="101600">
            <a:schemeClr val="bg2">
              <a:lumMod val="50000"/>
              <a:alpha val="60000"/>
            </a:schemeClr>
          </a:glow>
        </a:effectLst>
      </dgm:spPr>
      <dgm:t>
        <a:bodyPr/>
        <a:lstStyle/>
        <a:p>
          <a:r>
            <a:rPr lang="es-PE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Gestionar la Formación impulsando Programas con Líneas de Carrera y Especializaciones a partir de sus  procesos</a:t>
          </a:r>
          <a:endParaRPr lang="es-PE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EFAF3C-4CBF-4B2A-943B-6A54A5E2DC72}" type="parTrans" cxnId="{ED2147F5-C191-4335-85F4-BC4BAE392592}">
      <dgm:prSet/>
      <dgm:spPr/>
      <dgm:t>
        <a:bodyPr/>
        <a:lstStyle/>
        <a:p>
          <a:endParaRPr lang="es-PE"/>
        </a:p>
      </dgm:t>
    </dgm:pt>
    <dgm:pt modelId="{CB96AD74-7BEB-4295-9745-B97B419353AD}" type="sibTrans" cxnId="{ED2147F5-C191-4335-85F4-BC4BAE392592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88900" cmpd="thickThin">
          <a:solidFill>
            <a:srgbClr val="140280"/>
          </a:solidFill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s-PE" dirty="0"/>
        </a:p>
      </dgm:t>
    </dgm:pt>
    <dgm:pt modelId="{735BB5FE-4B65-4C0E-885E-12A008923745}">
      <dgm:prSet phldrT="[Texto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>
        <a:effectLst>
          <a:glow rad="101600">
            <a:schemeClr val="bg2">
              <a:lumMod val="50000"/>
              <a:alpha val="60000"/>
            </a:schemeClr>
          </a:glow>
        </a:effectLst>
      </dgm:spPr>
      <dgm:t>
        <a:bodyPr/>
        <a:lstStyle/>
        <a:p>
          <a:r>
            <a:rPr lang="es-PE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Promover la investigación, innovación y difusión  en materia  tributaria y aduanera </a:t>
          </a:r>
        </a:p>
      </dgm:t>
    </dgm:pt>
    <dgm:pt modelId="{6BC4CE2A-06A1-43F5-8795-3ACB6ABB7607}" type="parTrans" cxnId="{F2648A03-19A9-4DFB-A3FF-A5934ACDA622}">
      <dgm:prSet/>
      <dgm:spPr/>
      <dgm:t>
        <a:bodyPr/>
        <a:lstStyle/>
        <a:p>
          <a:endParaRPr lang="es-PE"/>
        </a:p>
      </dgm:t>
    </dgm:pt>
    <dgm:pt modelId="{769BBDE6-0561-4CA0-A698-15451A2907DE}" type="sibTrans" cxnId="{F2648A03-19A9-4DFB-A3FF-A5934ACDA622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88900" cmpd="thickThin">
          <a:solidFill>
            <a:srgbClr val="140280"/>
          </a:solidFill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s-PE" dirty="0"/>
        </a:p>
      </dgm:t>
    </dgm:pt>
    <dgm:pt modelId="{A249BB62-7616-4B56-8373-4AB26C9227C2}">
      <dgm:prSet phldrT="[Texto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75000"/>
          </a:schemeClr>
        </a:solidFill>
        <a:effectLst>
          <a:glow rad="101600">
            <a:schemeClr val="bg2">
              <a:lumMod val="50000"/>
              <a:alpha val="60000"/>
            </a:schemeClr>
          </a:glow>
        </a:effectLst>
      </dgm:spPr>
      <dgm:t>
        <a:bodyPr/>
        <a:lstStyle/>
        <a:p>
          <a:r>
            <a:rPr lang="es-PE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Fortalecer la institución </a:t>
          </a:r>
          <a:r>
            <a:rPr lang="es-PE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fidelizando</a:t>
          </a:r>
          <a:r>
            <a:rPr lang="es-PE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y atrayendo el mejor talento humano </a:t>
          </a:r>
        </a:p>
      </dgm:t>
    </dgm:pt>
    <dgm:pt modelId="{9B9D70E1-AC97-455C-8316-0BBA29C0A4E6}" type="parTrans" cxnId="{70C9121D-EF4A-4D7F-869C-3223C8FCCE94}">
      <dgm:prSet/>
      <dgm:spPr/>
      <dgm:t>
        <a:bodyPr/>
        <a:lstStyle/>
        <a:p>
          <a:endParaRPr lang="es-PE"/>
        </a:p>
      </dgm:t>
    </dgm:pt>
    <dgm:pt modelId="{1EE5D9CE-C0E0-47A4-8D23-7E8367E0333F}" type="sibTrans" cxnId="{70C9121D-EF4A-4D7F-869C-3223C8FCCE94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88900" cmpd="thickThin">
          <a:solidFill>
            <a:srgbClr val="140280"/>
          </a:solidFill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s-PE"/>
        </a:p>
      </dgm:t>
    </dgm:pt>
    <dgm:pt modelId="{89DDBB23-7474-41EC-84FC-21D5DF368FB5}">
      <dgm:prSet phldrT="[Texto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solidFill>
          <a:srgbClr val="808000"/>
        </a:solidFill>
        <a:effectLst>
          <a:glow rad="101600">
            <a:schemeClr val="bg2">
              <a:lumMod val="50000"/>
              <a:alpha val="60000"/>
            </a:schemeClr>
          </a:glow>
        </a:effectLst>
      </dgm:spPr>
      <dgm:t>
        <a:bodyPr/>
        <a:lstStyle/>
        <a:p>
          <a:r>
            <a:rPr lang="es-PE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Consolidar la cultura fiscal y  valores que promueve la institución</a:t>
          </a:r>
        </a:p>
      </dgm:t>
    </dgm:pt>
    <dgm:pt modelId="{93EA38C4-A267-4704-8FF8-9B7D0C78410A}" type="parTrans" cxnId="{907A3BDB-F3A6-4520-882A-D1089378FC7A}">
      <dgm:prSet/>
      <dgm:spPr/>
      <dgm:t>
        <a:bodyPr/>
        <a:lstStyle/>
        <a:p>
          <a:endParaRPr lang="es-PE"/>
        </a:p>
      </dgm:t>
    </dgm:pt>
    <dgm:pt modelId="{94C675D0-DB60-4AEE-A441-A60AD3DE5CC6}" type="sibTrans" cxnId="{907A3BDB-F3A6-4520-882A-D1089378FC7A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88900" cmpd="thickThin">
          <a:solidFill>
            <a:srgbClr val="140280"/>
          </a:solidFill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s-PE"/>
        </a:p>
      </dgm:t>
    </dgm:pt>
    <dgm:pt modelId="{1F198EAA-6A52-4A2A-8417-F662BCB19900}">
      <dgm:prSet phldrT="[Texto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solidFill>
          <a:srgbClr val="7A983E"/>
        </a:solidFill>
      </dgm:spPr>
      <dgm:t>
        <a:bodyPr/>
        <a:lstStyle/>
        <a:p>
          <a:r>
            <a:rPr lang="es-PE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Dotar al Estado de un centro líder de formación altamente especializado </a:t>
          </a:r>
        </a:p>
      </dgm:t>
    </dgm:pt>
    <dgm:pt modelId="{1F33F491-A134-471D-ABE2-F6B4B0A3B391}" type="parTrans" cxnId="{E33BF0BA-855F-42D0-9ECA-19B5D938DAFF}">
      <dgm:prSet/>
      <dgm:spPr/>
      <dgm:t>
        <a:bodyPr/>
        <a:lstStyle/>
        <a:p>
          <a:endParaRPr lang="es-PE"/>
        </a:p>
      </dgm:t>
    </dgm:pt>
    <dgm:pt modelId="{C8770EBC-1406-4EBC-8B6D-7E01DCF67343}" type="sibTrans" cxnId="{E33BF0BA-855F-42D0-9ECA-19B5D938DAFF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88900" cmpd="thickThin">
          <a:solidFill>
            <a:srgbClr val="140280"/>
          </a:solidFill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s-PE"/>
        </a:p>
      </dgm:t>
    </dgm:pt>
    <dgm:pt modelId="{E714E833-7139-4DD8-A009-24566394BD79}">
      <dgm:prSet phldrT="[Texto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solidFill>
          <a:schemeClr val="accent3">
            <a:lumMod val="50000"/>
          </a:schemeClr>
        </a:solidFill>
        <a:effectLst>
          <a:glow rad="101600">
            <a:schemeClr val="bg2">
              <a:lumMod val="50000"/>
              <a:alpha val="60000"/>
            </a:schemeClr>
          </a:glow>
        </a:effectLst>
      </dgm:spPr>
      <dgm:t>
        <a:bodyPr/>
        <a:lstStyle/>
        <a:p>
          <a:r>
            <a:rPr lang="es-PE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Cerrar Brechas con metodologías que promuevan el uso intensivo en tecnología</a:t>
          </a:r>
          <a:endParaRPr lang="es-PE" sz="1600" dirty="0"/>
        </a:p>
      </dgm:t>
    </dgm:pt>
    <dgm:pt modelId="{04A16066-38E6-43C0-85F5-80AA50A01CD1}" type="parTrans" cxnId="{EE6F70AA-E8F4-4DBE-BA9E-BA1084D22EF5}">
      <dgm:prSet/>
      <dgm:spPr/>
      <dgm:t>
        <a:bodyPr/>
        <a:lstStyle/>
        <a:p>
          <a:endParaRPr lang="es-PE"/>
        </a:p>
      </dgm:t>
    </dgm:pt>
    <dgm:pt modelId="{AB5D4799-FB16-4A34-B485-5204B917C01B}" type="sibTrans" cxnId="{EE6F70AA-E8F4-4DBE-BA9E-BA1084D22EF5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88900" cmpd="thickThin">
          <a:solidFill>
            <a:srgbClr val="140280"/>
          </a:solidFill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s-PE"/>
        </a:p>
      </dgm:t>
    </dgm:pt>
    <dgm:pt modelId="{59793A3A-574F-4C32-89FE-D25E7BF712F0}" type="pres">
      <dgm:prSet presAssocID="{417D57F4-311F-46A1-8972-E57E9BEFE00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785D8C-67C9-453D-8A1C-D8EFA43E3211}" type="pres">
      <dgm:prSet presAssocID="{748592C4-26AB-40C4-82A3-972D70F2B34F}" presName="node" presStyleLbl="node1" presStyleIdx="0" presStyleCnt="6" custScaleX="204176" custScaleY="140398" custRadScaleRad="100005" custRadScaleInc="-2951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325E6409-BEB3-4C81-B686-E9B0F934049A}" type="pres">
      <dgm:prSet presAssocID="{748592C4-26AB-40C4-82A3-972D70F2B34F}" presName="spNode" presStyleCnt="0"/>
      <dgm:spPr/>
    </dgm:pt>
    <dgm:pt modelId="{AF385CE9-3133-4310-ADF4-4CBB3D836A97}" type="pres">
      <dgm:prSet presAssocID="{CB96AD74-7BEB-4295-9745-B97B419353AD}" presName="sibTrans" presStyleLbl="sibTrans1D1" presStyleIdx="0" presStyleCnt="6"/>
      <dgm:spPr/>
      <dgm:t>
        <a:bodyPr/>
        <a:lstStyle/>
        <a:p>
          <a:endParaRPr lang="en-US"/>
        </a:p>
      </dgm:t>
    </dgm:pt>
    <dgm:pt modelId="{C9B8889F-9695-4BB1-B980-05C9F6DB5A8F}" type="pres">
      <dgm:prSet presAssocID="{735BB5FE-4B65-4C0E-885E-12A008923745}" presName="node" presStyleLbl="node1" presStyleIdx="1" presStyleCnt="6" custScaleX="193732" custScaleY="123880" custRadScaleRad="105554" custRadScaleInc="73750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CA2A0C6E-E5EC-4DA6-B5CC-D951BE850621}" type="pres">
      <dgm:prSet presAssocID="{735BB5FE-4B65-4C0E-885E-12A008923745}" presName="spNode" presStyleCnt="0"/>
      <dgm:spPr/>
    </dgm:pt>
    <dgm:pt modelId="{BA1AC558-E968-495E-8BCF-0782949536B4}" type="pres">
      <dgm:prSet presAssocID="{769BBDE6-0561-4CA0-A698-15451A2907DE}" presName="sibTrans" presStyleLbl="sibTrans1D1" presStyleIdx="1" presStyleCnt="6"/>
      <dgm:spPr/>
      <dgm:t>
        <a:bodyPr/>
        <a:lstStyle/>
        <a:p>
          <a:endParaRPr lang="en-US"/>
        </a:p>
      </dgm:t>
    </dgm:pt>
    <dgm:pt modelId="{DF90576D-D404-4907-A207-8A897D882B7E}" type="pres">
      <dgm:prSet presAssocID="{A249BB62-7616-4B56-8373-4AB26C9227C2}" presName="node" presStyleLbl="node1" presStyleIdx="2" presStyleCnt="6" custScaleX="193385" custScaleY="116879" custRadScaleRad="106411" custRadScaleInc="-36590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0D11DAA-628B-40AD-B694-8C3A90730C02}" type="pres">
      <dgm:prSet presAssocID="{A249BB62-7616-4B56-8373-4AB26C9227C2}" presName="spNode" presStyleCnt="0"/>
      <dgm:spPr/>
    </dgm:pt>
    <dgm:pt modelId="{D99C8AA3-97B3-4EF9-B509-5356D62F09FA}" type="pres">
      <dgm:prSet presAssocID="{1EE5D9CE-C0E0-47A4-8D23-7E8367E0333F}" presName="sibTrans" presStyleLbl="sibTrans1D1" presStyleIdx="2" presStyleCnt="6"/>
      <dgm:spPr/>
      <dgm:t>
        <a:bodyPr/>
        <a:lstStyle/>
        <a:p>
          <a:endParaRPr lang="en-US"/>
        </a:p>
      </dgm:t>
    </dgm:pt>
    <dgm:pt modelId="{8266E74C-BA93-4A51-A53B-2510FDB10873}" type="pres">
      <dgm:prSet presAssocID="{89DDBB23-7474-41EC-84FC-21D5DF368FB5}" presName="node" presStyleLbl="node1" presStyleIdx="3" presStyleCnt="6" custScaleX="169785" custRadScaleRad="100199" custRadScaleInc="18068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DFC358C7-AB00-4F19-9427-FEB362586F69}" type="pres">
      <dgm:prSet presAssocID="{89DDBB23-7474-41EC-84FC-21D5DF368FB5}" presName="spNode" presStyleCnt="0"/>
      <dgm:spPr/>
    </dgm:pt>
    <dgm:pt modelId="{F676B6CB-A4AE-4009-AB07-3F201EBA2229}" type="pres">
      <dgm:prSet presAssocID="{94C675D0-DB60-4AEE-A441-A60AD3DE5CC6}" presName="sibTrans" presStyleLbl="sibTrans1D1" presStyleIdx="3" presStyleCnt="6"/>
      <dgm:spPr/>
      <dgm:t>
        <a:bodyPr/>
        <a:lstStyle/>
        <a:p>
          <a:endParaRPr lang="es-PE"/>
        </a:p>
      </dgm:t>
    </dgm:pt>
    <dgm:pt modelId="{AF5C4A46-5073-4C7B-9778-25A55FF1C18A}" type="pres">
      <dgm:prSet presAssocID="{1F198EAA-6A52-4A2A-8417-F662BCB19900}" presName="node" presStyleLbl="node1" presStyleIdx="4" presStyleCnt="6" custScaleX="196393" custScaleY="116262" custRadScaleRad="108092" custRadScaleInc="38679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DEB8DF95-A5C5-435C-8078-82F1263A110F}" type="pres">
      <dgm:prSet presAssocID="{1F198EAA-6A52-4A2A-8417-F662BCB19900}" presName="spNode" presStyleCnt="0"/>
      <dgm:spPr/>
    </dgm:pt>
    <dgm:pt modelId="{7EA253FC-0AE7-4D7D-B450-0577BB8B49D9}" type="pres">
      <dgm:prSet presAssocID="{C8770EBC-1406-4EBC-8B6D-7E01DCF67343}" presName="sibTrans" presStyleLbl="sibTrans1D1" presStyleIdx="4" presStyleCnt="6"/>
      <dgm:spPr/>
      <dgm:t>
        <a:bodyPr/>
        <a:lstStyle/>
        <a:p>
          <a:endParaRPr lang="en-US"/>
        </a:p>
      </dgm:t>
    </dgm:pt>
    <dgm:pt modelId="{BA7D7E95-9F51-4EAD-9743-BF796C7FCA64}" type="pres">
      <dgm:prSet presAssocID="{E714E833-7139-4DD8-A009-24566394BD79}" presName="node" presStyleLbl="node1" presStyleIdx="5" presStyleCnt="6" custScaleX="186736" custScaleY="124287" custRadScaleRad="107629" custRadScaleInc="-75017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C99B178-3FEE-4236-AA83-0B362C542197}" type="pres">
      <dgm:prSet presAssocID="{E714E833-7139-4DD8-A009-24566394BD79}" presName="spNode" presStyleCnt="0"/>
      <dgm:spPr/>
    </dgm:pt>
    <dgm:pt modelId="{FF4C1FA4-06F6-4337-B8DA-3228F486E2B3}" type="pres">
      <dgm:prSet presAssocID="{AB5D4799-FB16-4A34-B485-5204B917C01B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07433A1E-C1B2-4076-98F0-90BBC4537402}" type="presOf" srcId="{AB5D4799-FB16-4A34-B485-5204B917C01B}" destId="{FF4C1FA4-06F6-4337-B8DA-3228F486E2B3}" srcOrd="0" destOrd="0" presId="urn:microsoft.com/office/officeart/2005/8/layout/cycle6"/>
    <dgm:cxn modelId="{70C9121D-EF4A-4D7F-869C-3223C8FCCE94}" srcId="{417D57F4-311F-46A1-8972-E57E9BEFE003}" destId="{A249BB62-7616-4B56-8373-4AB26C9227C2}" srcOrd="2" destOrd="0" parTransId="{9B9D70E1-AC97-455C-8316-0BBA29C0A4E6}" sibTransId="{1EE5D9CE-C0E0-47A4-8D23-7E8367E0333F}"/>
    <dgm:cxn modelId="{F2648A03-19A9-4DFB-A3FF-A5934ACDA622}" srcId="{417D57F4-311F-46A1-8972-E57E9BEFE003}" destId="{735BB5FE-4B65-4C0E-885E-12A008923745}" srcOrd="1" destOrd="0" parTransId="{6BC4CE2A-06A1-43F5-8795-3ACB6ABB7607}" sibTransId="{769BBDE6-0561-4CA0-A698-15451A2907DE}"/>
    <dgm:cxn modelId="{EE6F70AA-E8F4-4DBE-BA9E-BA1084D22EF5}" srcId="{417D57F4-311F-46A1-8972-E57E9BEFE003}" destId="{E714E833-7139-4DD8-A009-24566394BD79}" srcOrd="5" destOrd="0" parTransId="{04A16066-38E6-43C0-85F5-80AA50A01CD1}" sibTransId="{AB5D4799-FB16-4A34-B485-5204B917C01B}"/>
    <dgm:cxn modelId="{21B96AAB-51D5-4188-930E-3ADA79DC8117}" type="presOf" srcId="{94C675D0-DB60-4AEE-A441-A60AD3DE5CC6}" destId="{F676B6CB-A4AE-4009-AB07-3F201EBA2229}" srcOrd="0" destOrd="0" presId="urn:microsoft.com/office/officeart/2005/8/layout/cycle6"/>
    <dgm:cxn modelId="{5CABC037-33FD-40F5-AA02-57C89BB8E933}" type="presOf" srcId="{1F198EAA-6A52-4A2A-8417-F662BCB19900}" destId="{AF5C4A46-5073-4C7B-9778-25A55FF1C18A}" srcOrd="0" destOrd="0" presId="urn:microsoft.com/office/officeart/2005/8/layout/cycle6"/>
    <dgm:cxn modelId="{B35958C6-2965-493C-A09F-AC28F10F8868}" type="presOf" srcId="{E714E833-7139-4DD8-A009-24566394BD79}" destId="{BA7D7E95-9F51-4EAD-9743-BF796C7FCA64}" srcOrd="0" destOrd="0" presId="urn:microsoft.com/office/officeart/2005/8/layout/cycle6"/>
    <dgm:cxn modelId="{8A8F411E-3826-4022-8A0B-69A89EAC4B11}" type="presOf" srcId="{C8770EBC-1406-4EBC-8B6D-7E01DCF67343}" destId="{7EA253FC-0AE7-4D7D-B450-0577BB8B49D9}" srcOrd="0" destOrd="0" presId="urn:microsoft.com/office/officeart/2005/8/layout/cycle6"/>
    <dgm:cxn modelId="{ED2147F5-C191-4335-85F4-BC4BAE392592}" srcId="{417D57F4-311F-46A1-8972-E57E9BEFE003}" destId="{748592C4-26AB-40C4-82A3-972D70F2B34F}" srcOrd="0" destOrd="0" parTransId="{D5EFAF3C-4CBF-4B2A-943B-6A54A5E2DC72}" sibTransId="{CB96AD74-7BEB-4295-9745-B97B419353AD}"/>
    <dgm:cxn modelId="{98BFCDAD-20EE-4A28-97D6-2A1B5074C56C}" type="presOf" srcId="{A249BB62-7616-4B56-8373-4AB26C9227C2}" destId="{DF90576D-D404-4907-A207-8A897D882B7E}" srcOrd="0" destOrd="0" presId="urn:microsoft.com/office/officeart/2005/8/layout/cycle6"/>
    <dgm:cxn modelId="{3FAA2B9A-9DC2-4CF4-A26A-D782163A7CF8}" type="presOf" srcId="{748592C4-26AB-40C4-82A3-972D70F2B34F}" destId="{32785D8C-67C9-453D-8A1C-D8EFA43E3211}" srcOrd="0" destOrd="0" presId="urn:microsoft.com/office/officeart/2005/8/layout/cycle6"/>
    <dgm:cxn modelId="{907A3BDB-F3A6-4520-882A-D1089378FC7A}" srcId="{417D57F4-311F-46A1-8972-E57E9BEFE003}" destId="{89DDBB23-7474-41EC-84FC-21D5DF368FB5}" srcOrd="3" destOrd="0" parTransId="{93EA38C4-A267-4704-8FF8-9B7D0C78410A}" sibTransId="{94C675D0-DB60-4AEE-A441-A60AD3DE5CC6}"/>
    <dgm:cxn modelId="{E33BF0BA-855F-42D0-9ECA-19B5D938DAFF}" srcId="{417D57F4-311F-46A1-8972-E57E9BEFE003}" destId="{1F198EAA-6A52-4A2A-8417-F662BCB19900}" srcOrd="4" destOrd="0" parTransId="{1F33F491-A134-471D-ABE2-F6B4B0A3B391}" sibTransId="{C8770EBC-1406-4EBC-8B6D-7E01DCF67343}"/>
    <dgm:cxn modelId="{0AAB24C7-758F-4F33-AC78-F60B981736A8}" type="presOf" srcId="{417D57F4-311F-46A1-8972-E57E9BEFE003}" destId="{59793A3A-574F-4C32-89FE-D25E7BF712F0}" srcOrd="0" destOrd="0" presId="urn:microsoft.com/office/officeart/2005/8/layout/cycle6"/>
    <dgm:cxn modelId="{FBCD843C-FD8B-4644-B2E9-4584B1EF9B01}" type="presOf" srcId="{89DDBB23-7474-41EC-84FC-21D5DF368FB5}" destId="{8266E74C-BA93-4A51-A53B-2510FDB10873}" srcOrd="0" destOrd="0" presId="urn:microsoft.com/office/officeart/2005/8/layout/cycle6"/>
    <dgm:cxn modelId="{D43090EC-FF87-4626-97E5-C85C7F9A0E81}" type="presOf" srcId="{769BBDE6-0561-4CA0-A698-15451A2907DE}" destId="{BA1AC558-E968-495E-8BCF-0782949536B4}" srcOrd="0" destOrd="0" presId="urn:microsoft.com/office/officeart/2005/8/layout/cycle6"/>
    <dgm:cxn modelId="{8D33FE3A-F921-48AC-BC3C-51F76AD2C2B8}" type="presOf" srcId="{735BB5FE-4B65-4C0E-885E-12A008923745}" destId="{C9B8889F-9695-4BB1-B980-05C9F6DB5A8F}" srcOrd="0" destOrd="0" presId="urn:microsoft.com/office/officeart/2005/8/layout/cycle6"/>
    <dgm:cxn modelId="{D0A89EB1-F1C1-44B5-9192-66D4CCEDB183}" type="presOf" srcId="{1EE5D9CE-C0E0-47A4-8D23-7E8367E0333F}" destId="{D99C8AA3-97B3-4EF9-B509-5356D62F09FA}" srcOrd="0" destOrd="0" presId="urn:microsoft.com/office/officeart/2005/8/layout/cycle6"/>
    <dgm:cxn modelId="{F1B500DD-FDB8-42AE-BC08-CDB1FD38B270}" type="presOf" srcId="{CB96AD74-7BEB-4295-9745-B97B419353AD}" destId="{AF385CE9-3133-4310-ADF4-4CBB3D836A97}" srcOrd="0" destOrd="0" presId="urn:microsoft.com/office/officeart/2005/8/layout/cycle6"/>
    <dgm:cxn modelId="{10CDE8B9-EBEA-4C06-A510-E9525FD1E1A1}" type="presParOf" srcId="{59793A3A-574F-4C32-89FE-D25E7BF712F0}" destId="{32785D8C-67C9-453D-8A1C-D8EFA43E3211}" srcOrd="0" destOrd="0" presId="urn:microsoft.com/office/officeart/2005/8/layout/cycle6"/>
    <dgm:cxn modelId="{447E3AFD-9EAB-4BCC-AF56-110601AFBAF9}" type="presParOf" srcId="{59793A3A-574F-4C32-89FE-D25E7BF712F0}" destId="{325E6409-BEB3-4C81-B686-E9B0F934049A}" srcOrd="1" destOrd="0" presId="urn:microsoft.com/office/officeart/2005/8/layout/cycle6"/>
    <dgm:cxn modelId="{CBEB1512-B356-467C-9CB4-C001555AFE2E}" type="presParOf" srcId="{59793A3A-574F-4C32-89FE-D25E7BF712F0}" destId="{AF385CE9-3133-4310-ADF4-4CBB3D836A97}" srcOrd="2" destOrd="0" presId="urn:microsoft.com/office/officeart/2005/8/layout/cycle6"/>
    <dgm:cxn modelId="{B1111EED-6D76-45F1-982D-30CBABACCA77}" type="presParOf" srcId="{59793A3A-574F-4C32-89FE-D25E7BF712F0}" destId="{C9B8889F-9695-4BB1-B980-05C9F6DB5A8F}" srcOrd="3" destOrd="0" presId="urn:microsoft.com/office/officeart/2005/8/layout/cycle6"/>
    <dgm:cxn modelId="{6E425BDF-F902-4B50-B956-EC137DCC767D}" type="presParOf" srcId="{59793A3A-574F-4C32-89FE-D25E7BF712F0}" destId="{CA2A0C6E-E5EC-4DA6-B5CC-D951BE850621}" srcOrd="4" destOrd="0" presId="urn:microsoft.com/office/officeart/2005/8/layout/cycle6"/>
    <dgm:cxn modelId="{791B6A9C-C608-4483-B6C7-7F146CB243C2}" type="presParOf" srcId="{59793A3A-574F-4C32-89FE-D25E7BF712F0}" destId="{BA1AC558-E968-495E-8BCF-0782949536B4}" srcOrd="5" destOrd="0" presId="urn:microsoft.com/office/officeart/2005/8/layout/cycle6"/>
    <dgm:cxn modelId="{CA9550E5-B2E9-4111-BF23-53DA59D16735}" type="presParOf" srcId="{59793A3A-574F-4C32-89FE-D25E7BF712F0}" destId="{DF90576D-D404-4907-A207-8A897D882B7E}" srcOrd="6" destOrd="0" presId="urn:microsoft.com/office/officeart/2005/8/layout/cycle6"/>
    <dgm:cxn modelId="{68E55523-6D73-4193-9C50-D75844B6091A}" type="presParOf" srcId="{59793A3A-574F-4C32-89FE-D25E7BF712F0}" destId="{70D11DAA-628B-40AD-B694-8C3A90730C02}" srcOrd="7" destOrd="0" presId="urn:microsoft.com/office/officeart/2005/8/layout/cycle6"/>
    <dgm:cxn modelId="{89D74909-EB49-42CD-8E46-02F4EF4201B4}" type="presParOf" srcId="{59793A3A-574F-4C32-89FE-D25E7BF712F0}" destId="{D99C8AA3-97B3-4EF9-B509-5356D62F09FA}" srcOrd="8" destOrd="0" presId="urn:microsoft.com/office/officeart/2005/8/layout/cycle6"/>
    <dgm:cxn modelId="{92CD5DC2-8589-488E-9C36-D33CE75F3AFE}" type="presParOf" srcId="{59793A3A-574F-4C32-89FE-D25E7BF712F0}" destId="{8266E74C-BA93-4A51-A53B-2510FDB10873}" srcOrd="9" destOrd="0" presId="urn:microsoft.com/office/officeart/2005/8/layout/cycle6"/>
    <dgm:cxn modelId="{FFE7F5BC-894F-4CC8-9337-A6C7DAE49EB1}" type="presParOf" srcId="{59793A3A-574F-4C32-89FE-D25E7BF712F0}" destId="{DFC358C7-AB00-4F19-9427-FEB362586F69}" srcOrd="10" destOrd="0" presId="urn:microsoft.com/office/officeart/2005/8/layout/cycle6"/>
    <dgm:cxn modelId="{9F7BE127-EEFE-4DD3-B074-DC514BA6A4A1}" type="presParOf" srcId="{59793A3A-574F-4C32-89FE-D25E7BF712F0}" destId="{F676B6CB-A4AE-4009-AB07-3F201EBA2229}" srcOrd="11" destOrd="0" presId="urn:microsoft.com/office/officeart/2005/8/layout/cycle6"/>
    <dgm:cxn modelId="{0BCB3F24-1313-4E53-B48D-2E622E5E99C1}" type="presParOf" srcId="{59793A3A-574F-4C32-89FE-D25E7BF712F0}" destId="{AF5C4A46-5073-4C7B-9778-25A55FF1C18A}" srcOrd="12" destOrd="0" presId="urn:microsoft.com/office/officeart/2005/8/layout/cycle6"/>
    <dgm:cxn modelId="{F4B4A2B7-B347-4E4C-A384-4D51E3CC2F3C}" type="presParOf" srcId="{59793A3A-574F-4C32-89FE-D25E7BF712F0}" destId="{DEB8DF95-A5C5-435C-8078-82F1263A110F}" srcOrd="13" destOrd="0" presId="urn:microsoft.com/office/officeart/2005/8/layout/cycle6"/>
    <dgm:cxn modelId="{333126D0-E8FD-497B-91B8-94166B53266F}" type="presParOf" srcId="{59793A3A-574F-4C32-89FE-D25E7BF712F0}" destId="{7EA253FC-0AE7-4D7D-B450-0577BB8B49D9}" srcOrd="14" destOrd="0" presId="urn:microsoft.com/office/officeart/2005/8/layout/cycle6"/>
    <dgm:cxn modelId="{D1114272-F574-4E22-978D-0DC5C29ACD2C}" type="presParOf" srcId="{59793A3A-574F-4C32-89FE-D25E7BF712F0}" destId="{BA7D7E95-9F51-4EAD-9743-BF796C7FCA64}" srcOrd="15" destOrd="0" presId="urn:microsoft.com/office/officeart/2005/8/layout/cycle6"/>
    <dgm:cxn modelId="{4069BE23-E862-487B-AE30-D97A6762111E}" type="presParOf" srcId="{59793A3A-574F-4C32-89FE-D25E7BF712F0}" destId="{7C99B178-3FEE-4236-AA83-0B362C542197}" srcOrd="16" destOrd="0" presId="urn:microsoft.com/office/officeart/2005/8/layout/cycle6"/>
    <dgm:cxn modelId="{94F9FC33-3604-40EE-8334-13B19919C11D}" type="presParOf" srcId="{59793A3A-574F-4C32-89FE-D25E7BF712F0}" destId="{FF4C1FA4-06F6-4337-B8DA-3228F486E2B3}" srcOrd="17" destOrd="0" presId="urn:microsoft.com/office/officeart/2005/8/layout/cycle6"/>
  </dgm:cxnLst>
  <dgm:bg>
    <a:noFill/>
  </dgm:bg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85D8C-67C9-453D-8A1C-D8EFA43E3211}">
      <dsp:nvSpPr>
        <dsp:cNvPr id="0" name=""/>
        <dsp:cNvSpPr/>
      </dsp:nvSpPr>
      <dsp:spPr>
        <a:xfrm>
          <a:off x="2072722" y="-86731"/>
          <a:ext cx="2830224" cy="1265000"/>
        </a:xfrm>
        <a:prstGeom prst="roundRect">
          <a:avLst/>
        </a:prstGeom>
        <a:solidFill>
          <a:srgbClr val="7F0710"/>
        </a:solidFill>
        <a:ln w="38100" cap="flat" cmpd="sng" algn="ctr">
          <a:solidFill>
            <a:schemeClr val="lt1"/>
          </a:solidFill>
          <a:prstDash val="solid"/>
        </a:ln>
        <a:effectLst>
          <a:glow rad="101600">
            <a:schemeClr val="bg2">
              <a:lumMod val="50000"/>
              <a:alpha val="60000"/>
            </a:schemeClr>
          </a:glo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Gestionar la Formación impulsando Programas con Líneas de Carrera y Especializaciones a partir de sus  procesos</a:t>
          </a:r>
          <a:endParaRPr lang="es-PE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72722" y="-86731"/>
        <a:ext cx="2830224" cy="1265000"/>
      </dsp:txXfrm>
    </dsp:sp>
    <dsp:sp modelId="{AF385CE9-3133-4310-ADF4-4CBB3D836A97}">
      <dsp:nvSpPr>
        <dsp:cNvPr id="0" name=""/>
        <dsp:cNvSpPr/>
      </dsp:nvSpPr>
      <dsp:spPr>
        <a:xfrm>
          <a:off x="1661375" y="747220"/>
          <a:ext cx="4241926" cy="4241926"/>
        </a:xfrm>
        <a:custGeom>
          <a:avLst/>
          <a:gdLst/>
          <a:ahLst/>
          <a:cxnLst/>
          <a:rect l="0" t="0" r="0" b="0"/>
          <a:pathLst>
            <a:path>
              <a:moveTo>
                <a:pt x="3247395" y="323844"/>
              </a:moveTo>
              <a:arcTo wR="2120963" hR="2120963" stAng="18124767" swAng="1095553"/>
            </a:path>
          </a:pathLst>
        </a:custGeom>
        <a:noFill/>
        <a:ln w="88900" cap="flat" cmpd="thickThin" algn="ctr">
          <a:solidFill>
            <a:srgbClr val="140280"/>
          </a:solidFill>
          <a:prstDash val="solid"/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C9B8889F-9695-4BB1-B980-05C9F6DB5A8F}">
      <dsp:nvSpPr>
        <dsp:cNvPr id="0" name=""/>
        <dsp:cNvSpPr/>
      </dsp:nvSpPr>
      <dsp:spPr>
        <a:xfrm>
          <a:off x="4315470" y="1519775"/>
          <a:ext cx="2685453" cy="1116171"/>
        </a:xfrm>
        <a:prstGeom prst="roundRect">
          <a:avLst/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glow rad="101600">
            <a:schemeClr val="bg2">
              <a:lumMod val="50000"/>
              <a:alpha val="60000"/>
            </a:schemeClr>
          </a:glo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Promover la investigación, innovación y difusión  en materia  tributaria y aduanera </a:t>
          </a:r>
        </a:p>
      </dsp:txBody>
      <dsp:txXfrm>
        <a:off x="4315470" y="1519775"/>
        <a:ext cx="2685453" cy="1116171"/>
      </dsp:txXfrm>
    </dsp:sp>
    <dsp:sp modelId="{BA1AC558-E968-495E-8BCF-0782949536B4}">
      <dsp:nvSpPr>
        <dsp:cNvPr id="0" name=""/>
        <dsp:cNvSpPr/>
      </dsp:nvSpPr>
      <dsp:spPr>
        <a:xfrm>
          <a:off x="1505183" y="719550"/>
          <a:ext cx="4241926" cy="4241926"/>
        </a:xfrm>
        <a:custGeom>
          <a:avLst/>
          <a:gdLst/>
          <a:ahLst/>
          <a:cxnLst/>
          <a:rect l="0" t="0" r="0" b="0"/>
          <a:pathLst>
            <a:path>
              <a:moveTo>
                <a:pt x="4232396" y="1920123"/>
              </a:moveTo>
              <a:arcTo wR="2120963" hR="2120963" stAng="21273983" swAng="595748"/>
            </a:path>
          </a:pathLst>
        </a:custGeom>
        <a:noFill/>
        <a:ln w="88900" cap="flat" cmpd="thickThin" algn="ctr">
          <a:solidFill>
            <a:srgbClr val="140280"/>
          </a:solidFill>
          <a:prstDash val="solid"/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DF90576D-D404-4907-A207-8A897D882B7E}">
      <dsp:nvSpPr>
        <dsp:cNvPr id="0" name=""/>
        <dsp:cNvSpPr/>
      </dsp:nvSpPr>
      <dsp:spPr>
        <a:xfrm>
          <a:off x="4251746" y="3010491"/>
          <a:ext cx="2680643" cy="1053091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glow rad="101600">
            <a:schemeClr val="bg2">
              <a:lumMod val="50000"/>
              <a:alpha val="60000"/>
            </a:schemeClr>
          </a:glo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Fortalecer la institución </a:t>
          </a:r>
          <a:r>
            <a:rPr lang="es-PE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fidelizando</a:t>
          </a:r>
          <a:r>
            <a:rPr lang="es-PE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y atrayendo el mejor talento humano </a:t>
          </a:r>
        </a:p>
      </dsp:txBody>
      <dsp:txXfrm>
        <a:off x="4251746" y="3010491"/>
        <a:ext cx="2680643" cy="1053091"/>
      </dsp:txXfrm>
    </dsp:sp>
    <dsp:sp modelId="{D99C8AA3-97B3-4EF9-B509-5356D62F09FA}">
      <dsp:nvSpPr>
        <dsp:cNvPr id="0" name=""/>
        <dsp:cNvSpPr/>
      </dsp:nvSpPr>
      <dsp:spPr>
        <a:xfrm>
          <a:off x="1698006" y="407423"/>
          <a:ext cx="4241926" cy="4241926"/>
        </a:xfrm>
        <a:custGeom>
          <a:avLst/>
          <a:gdLst/>
          <a:ahLst/>
          <a:cxnLst/>
          <a:rect l="0" t="0" r="0" b="0"/>
          <a:pathLst>
            <a:path>
              <a:moveTo>
                <a:pt x="3578166" y="3662081"/>
              </a:moveTo>
              <a:arcTo wR="2120963" hR="2120963" stAng="2796188" swAng="1375871"/>
            </a:path>
          </a:pathLst>
        </a:custGeom>
        <a:noFill/>
        <a:ln w="88900" cap="flat" cmpd="thickThin" algn="ctr">
          <a:solidFill>
            <a:srgbClr val="140280"/>
          </a:solidFill>
          <a:prstDash val="solid"/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8266E74C-BA93-4A51-A53B-2510FDB10873}">
      <dsp:nvSpPr>
        <dsp:cNvPr id="0" name=""/>
        <dsp:cNvSpPr/>
      </dsp:nvSpPr>
      <dsp:spPr>
        <a:xfrm>
          <a:off x="2198984" y="4337178"/>
          <a:ext cx="2353507" cy="901010"/>
        </a:xfrm>
        <a:prstGeom prst="roundRect">
          <a:avLst/>
        </a:prstGeom>
        <a:solidFill>
          <a:srgbClr val="808000"/>
        </a:solidFill>
        <a:ln w="38100" cap="flat" cmpd="sng" algn="ctr">
          <a:solidFill>
            <a:schemeClr val="lt1"/>
          </a:solidFill>
          <a:prstDash val="solid"/>
        </a:ln>
        <a:effectLst>
          <a:glow rad="101600">
            <a:schemeClr val="bg2">
              <a:lumMod val="50000"/>
              <a:alpha val="60000"/>
            </a:schemeClr>
          </a:glo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Consolidar la cultura fiscal y  valores que promueve la institución</a:t>
          </a:r>
        </a:p>
      </dsp:txBody>
      <dsp:txXfrm>
        <a:off x="2198984" y="4337178"/>
        <a:ext cx="2353507" cy="901010"/>
      </dsp:txXfrm>
    </dsp:sp>
    <dsp:sp modelId="{F676B6CB-A4AE-4009-AB07-3F201EBA2229}">
      <dsp:nvSpPr>
        <dsp:cNvPr id="0" name=""/>
        <dsp:cNvSpPr/>
      </dsp:nvSpPr>
      <dsp:spPr>
        <a:xfrm>
          <a:off x="834143" y="237019"/>
          <a:ext cx="4241926" cy="4241926"/>
        </a:xfrm>
        <a:custGeom>
          <a:avLst/>
          <a:gdLst/>
          <a:ahLst/>
          <a:cxnLst/>
          <a:rect l="0" t="0" r="0" b="0"/>
          <a:pathLst>
            <a:path>
              <a:moveTo>
                <a:pt x="1359401" y="4100485"/>
              </a:moveTo>
              <a:arcTo wR="2120963" hR="2120963" stAng="6662564" swAng="928409"/>
            </a:path>
          </a:pathLst>
        </a:custGeom>
        <a:noFill/>
        <a:ln w="88900" cap="flat" cmpd="thickThin" algn="ctr">
          <a:solidFill>
            <a:srgbClr val="140280"/>
          </a:solidFill>
          <a:prstDash val="solid"/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AF5C4A46-5073-4C7B-9778-25A55FF1C18A}">
      <dsp:nvSpPr>
        <dsp:cNvPr id="0" name=""/>
        <dsp:cNvSpPr/>
      </dsp:nvSpPr>
      <dsp:spPr>
        <a:xfrm>
          <a:off x="26842" y="3011571"/>
          <a:ext cx="2722339" cy="1047532"/>
        </a:xfrm>
        <a:prstGeom prst="roundRect">
          <a:avLst/>
        </a:prstGeom>
        <a:solidFill>
          <a:srgbClr val="7A983E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Dotar al Estado de un centro líder de formación altamente especializado </a:t>
          </a:r>
        </a:p>
      </dsp:txBody>
      <dsp:txXfrm>
        <a:off x="26842" y="3011571"/>
        <a:ext cx="2722339" cy="1047532"/>
      </dsp:txXfrm>
    </dsp:sp>
    <dsp:sp modelId="{7EA253FC-0AE7-4D7D-B450-0577BB8B49D9}">
      <dsp:nvSpPr>
        <dsp:cNvPr id="0" name=""/>
        <dsp:cNvSpPr/>
      </dsp:nvSpPr>
      <dsp:spPr>
        <a:xfrm>
          <a:off x="1224873" y="612573"/>
          <a:ext cx="4241926" cy="4241926"/>
        </a:xfrm>
        <a:custGeom>
          <a:avLst/>
          <a:gdLst/>
          <a:ahLst/>
          <a:cxnLst/>
          <a:rect l="0" t="0" r="0" b="0"/>
          <a:pathLst>
            <a:path>
              <a:moveTo>
                <a:pt x="17813" y="2395270"/>
              </a:moveTo>
              <a:arcTo wR="2120963" hR="2120963" stAng="10354143" swAng="597992"/>
            </a:path>
          </a:pathLst>
        </a:custGeom>
        <a:noFill/>
        <a:ln w="88900" cap="flat" cmpd="thickThin" algn="ctr">
          <a:solidFill>
            <a:srgbClr val="140280"/>
          </a:solidFill>
          <a:prstDash val="solid"/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BA7D7E95-9F51-4EAD-9743-BF796C7FCA64}">
      <dsp:nvSpPr>
        <dsp:cNvPr id="0" name=""/>
        <dsp:cNvSpPr/>
      </dsp:nvSpPr>
      <dsp:spPr>
        <a:xfrm>
          <a:off x="10421" y="1516111"/>
          <a:ext cx="2588477" cy="1119838"/>
        </a:xfrm>
        <a:prstGeom prst="roundRect">
          <a:avLst/>
        </a:prstGeom>
        <a:solidFill>
          <a:schemeClr val="accent3">
            <a:lumMod val="50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glow rad="101600">
            <a:schemeClr val="bg2">
              <a:lumMod val="50000"/>
              <a:alpha val="60000"/>
            </a:schemeClr>
          </a:glo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Cerrar Brechas con metodologías que promuevan el uso intensivo en tecnología</a:t>
          </a:r>
          <a:endParaRPr lang="es-PE" sz="1600" kern="1200" dirty="0"/>
        </a:p>
      </dsp:txBody>
      <dsp:txXfrm>
        <a:off x="10421" y="1516111"/>
        <a:ext cx="2588477" cy="1119838"/>
      </dsp:txXfrm>
    </dsp:sp>
    <dsp:sp modelId="{FF4C1FA4-06F6-4337-B8DA-3228F486E2B3}">
      <dsp:nvSpPr>
        <dsp:cNvPr id="0" name=""/>
        <dsp:cNvSpPr/>
      </dsp:nvSpPr>
      <dsp:spPr>
        <a:xfrm>
          <a:off x="957884" y="852744"/>
          <a:ext cx="4241926" cy="4241926"/>
        </a:xfrm>
        <a:custGeom>
          <a:avLst/>
          <a:gdLst/>
          <a:ahLst/>
          <a:cxnLst/>
          <a:rect l="0" t="0" r="0" b="0"/>
          <a:pathLst>
            <a:path>
              <a:moveTo>
                <a:pt x="584852" y="658482"/>
              </a:moveTo>
              <a:arcTo wR="2120963" hR="2120963" stAng="13415604" swAng="1074373"/>
            </a:path>
          </a:pathLst>
        </a:custGeom>
        <a:noFill/>
        <a:ln w="88900" cap="flat" cmpd="thickThin" algn="ctr">
          <a:solidFill>
            <a:srgbClr val="140280"/>
          </a:solidFill>
          <a:prstDash val="solid"/>
          <a:bevel/>
        </a:ln>
        <a:effectLst>
          <a:outerShdw blurRad="50800" dist="38100" dir="10800000" algn="r" rotWithShape="0">
            <a:prstClr val="black">
              <a:alpha val="40000"/>
            </a:prst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57D16-D3DA-488C-9668-CAC4FFA45E18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FBE1F-6849-4533-9F93-E1BF3B92D5F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A519A-1AA5-49D9-84D5-784E77EB6575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ADB3E-E7E5-461F-8148-9C9743BF807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30728-1D15-41B1-AA65-267EFEE38276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CEC6E-3165-426D-B4F6-7BC0237DF4E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D5548-39EF-4535-9A6C-8231BA810512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19A1A-60CA-4FEE-87C3-5A98CAF7BA2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0A650-DFC0-45FD-8743-E028BCC85469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31A58-947F-49B3-BA75-0702AF75D02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BF951-1F0E-4439-A753-5B16B8D108A0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C9832-F634-42D1-B3C6-78CE40D1331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D82FE-1478-4A0F-831E-6EDD1A0FD630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CC185-BAD6-4DA8-99FA-7CC3402A6BC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1C38E-4878-41E3-92FD-1E37D28296BC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FDBE1-073F-445B-9F62-FA54083C79C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4DC44-DB9A-44E6-B132-F5A343CB768E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FD648-F8C0-4F7D-842D-DBB6DAC0A3D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062B7-59DF-4CDA-8509-2A08579F6E20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88DBE-432B-4452-864F-8FE8F7D7D52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69AB42-E644-4D27-B5A8-3B4853EAA3BA}" type="datetimeFigureOut">
              <a:rPr lang="en-US"/>
              <a:pPr>
                <a:defRPr/>
              </a:pPr>
              <a:t>4/16/2013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BFAF12-487F-4C31-8406-645F20370D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openxmlformats.org/officeDocument/2006/relationships/hyperlink" Target="http://www.google.com.pe/imgres?imgurl=http://www.unasam.edu.pe/facultad/fec/images/SNT.png&amp;imgrefurl=http://www.unasam.edu.pe/facultad/fec/&amp;usg=__p2XRBtc-wvxyKZX6VsE-oNmxXrc=&amp;h=55&amp;w=49&amp;sz=4&amp;hl=es-419&amp;start=190&amp;sig2=2PJseVl8EtNI0X0Uibo0yw&amp;zoom=1&amp;tbnid=pFbQ7IZTk5dgfM:&amp;tbnh=55&amp;tbnw=49&amp;ei=0C8VUd7eE5K89QTUzIDQCg&amp;prev=/search?q=logo+de+la+sunat&amp;start=180&amp;um=1&amp;hl=es-419&amp;safe=active&amp;sa=N&amp;gbv=2&amp;tbm=isch&amp;um=1&amp;itbs=1&amp;sa=X&amp;ved=0CDoQrQMwCTi0AQ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397789"/>
            <a:ext cx="3752850" cy="277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714348" y="857232"/>
            <a:ext cx="79296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PE" sz="2800" b="1" dirty="0" smtClean="0">
                <a:solidFill>
                  <a:srgbClr val="140280"/>
                </a:solidFill>
              </a:rPr>
              <a:t>El INDESTA como Universidad Corporativa de la SUNAT y sus estrategias en </a:t>
            </a:r>
            <a:br>
              <a:rPr lang="es-PE" sz="2800" b="1" dirty="0" smtClean="0">
                <a:solidFill>
                  <a:srgbClr val="140280"/>
                </a:solidFill>
              </a:rPr>
            </a:br>
            <a:r>
              <a:rPr lang="es-PE" sz="2800" b="1" dirty="0" smtClean="0">
                <a:solidFill>
                  <a:srgbClr val="140280"/>
                </a:solidFill>
              </a:rPr>
              <a:t>la Educación Fiscal</a:t>
            </a:r>
            <a:endParaRPr lang="en-US" sz="2800" b="1" dirty="0" smtClean="0">
              <a:ln w="0"/>
              <a:solidFill>
                <a:srgbClr val="14028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endParaRPr lang="es-PE" sz="2800" dirty="0">
              <a:solidFill>
                <a:srgbClr val="1402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3050"/>
            <a:ext cx="8401050" cy="563563"/>
          </a:xfrm>
        </p:spPr>
        <p:txBody>
          <a:bodyPr rtlCol="0"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s-PE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Myriad Roman"/>
              </a:rPr>
              <a:t>¿</a:t>
            </a:r>
            <a:r>
              <a:rPr lang="es-PE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qué es necesario hoy en día la creación de una Universidad Corporativa?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3571433" y="2058557"/>
            <a:ext cx="1928826" cy="1714512"/>
          </a:xfrm>
          <a:prstGeom prst="ellipse">
            <a:avLst/>
          </a:pr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Universidad Corporativa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250825" y="1484313"/>
            <a:ext cx="2865438" cy="2016125"/>
          </a:xfrm>
          <a:prstGeom prst="round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que es una Universidad de 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 y para la institución que cubre necesidades de formación internas y externas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5903913" y="1484313"/>
            <a:ext cx="2954337" cy="2138362"/>
          </a:xfrm>
          <a:prstGeom prst="round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que  es la mejor forma de proveer a la institución de una estructura formativa alineada primordialmente a sus objetivos estratégicos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2843213" y="4302125"/>
            <a:ext cx="3427412" cy="1214438"/>
          </a:xfrm>
          <a:prstGeom prst="roundRect">
            <a:avLst/>
          </a:prstGeom>
          <a:gradFill>
            <a:gsLst>
              <a:gs pos="0">
                <a:schemeClr val="tx2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que prioriza y otorga el nivel de variable estratégica a la formación del capital humano de la institución</a:t>
            </a:r>
          </a:p>
        </p:txBody>
      </p:sp>
      <p:sp>
        <p:nvSpPr>
          <p:cNvPr id="10" name="9 Flecha derecha"/>
          <p:cNvSpPr/>
          <p:nvPr/>
        </p:nvSpPr>
        <p:spPr>
          <a:xfrm rot="20359133">
            <a:off x="5443562" y="2270876"/>
            <a:ext cx="471462" cy="428628"/>
          </a:xfrm>
          <a:prstGeom prst="rightArrow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tint val="50000"/>
                  <a:shade val="100000"/>
                  <a:satMod val="350000"/>
                </a:schemeClr>
              </a:gs>
            </a:gsLst>
          </a:gra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 dirty="0"/>
          </a:p>
        </p:txBody>
      </p:sp>
      <p:sp>
        <p:nvSpPr>
          <p:cNvPr id="11" name="10 Flecha derecha"/>
          <p:cNvSpPr/>
          <p:nvPr/>
        </p:nvSpPr>
        <p:spPr>
          <a:xfrm rot="5400000">
            <a:off x="4290076" y="3865924"/>
            <a:ext cx="471462" cy="428628"/>
          </a:xfrm>
          <a:prstGeom prst="rightArrow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tint val="50000"/>
                  <a:shade val="100000"/>
                  <a:satMod val="350000"/>
                </a:schemeClr>
              </a:gs>
            </a:gsLst>
          </a:gra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 dirty="0"/>
          </a:p>
        </p:txBody>
      </p:sp>
      <p:sp>
        <p:nvSpPr>
          <p:cNvPr id="12" name="11 Flecha derecha"/>
          <p:cNvSpPr/>
          <p:nvPr/>
        </p:nvSpPr>
        <p:spPr>
          <a:xfrm rot="12402997">
            <a:off x="3114993" y="2359972"/>
            <a:ext cx="471462" cy="428628"/>
          </a:xfrm>
          <a:prstGeom prst="rightArrow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100000">
                <a:schemeClr val="accent6">
                  <a:tint val="50000"/>
                  <a:shade val="100000"/>
                  <a:satMod val="350000"/>
                </a:schemeClr>
              </a:gs>
            </a:gsLst>
          </a:gra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 idx="4294967295"/>
          </p:nvPr>
        </p:nvSpPr>
        <p:spPr>
          <a:xfrm>
            <a:off x="457200" y="188913"/>
            <a:ext cx="8401050" cy="563562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lo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tanto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con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una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Universidad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Corporativa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195" name="21 Grupo"/>
          <p:cNvGrpSpPr>
            <a:grpSpLocks/>
          </p:cNvGrpSpPr>
          <p:nvPr/>
        </p:nvGrpSpPr>
        <p:grpSpPr bwMode="auto">
          <a:xfrm>
            <a:off x="395288" y="981075"/>
            <a:ext cx="8353425" cy="4464050"/>
            <a:chOff x="395536" y="980728"/>
            <a:chExt cx="8352928" cy="4464496"/>
          </a:xfrm>
        </p:grpSpPr>
        <p:sp>
          <p:nvSpPr>
            <p:cNvPr id="16" name="15 Rectángulo redondeado"/>
            <p:cNvSpPr/>
            <p:nvPr/>
          </p:nvSpPr>
          <p:spPr bwMode="auto">
            <a:xfrm>
              <a:off x="897310" y="4293096"/>
              <a:ext cx="7851154" cy="1152128"/>
            </a:xfrm>
            <a:prstGeom prst="roundRect">
              <a:avLst/>
            </a:prstGeom>
            <a:gradFill>
              <a:gsLst>
                <a:gs pos="0">
                  <a:srgbClr val="453559"/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PE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 tienen listos los mejores recursos, basados en la innovación e investigación para afrontar los desafíos del futuro.</a:t>
              </a:r>
            </a:p>
          </p:txBody>
        </p:sp>
        <p:sp>
          <p:nvSpPr>
            <p:cNvPr id="17" name="16 Elipse"/>
            <p:cNvSpPr/>
            <p:nvPr/>
          </p:nvSpPr>
          <p:spPr bwMode="auto">
            <a:xfrm>
              <a:off x="428625" y="4653136"/>
              <a:ext cx="346672" cy="382521"/>
            </a:xfrm>
            <a:prstGeom prst="ellipse">
              <a:avLst/>
            </a:prstGeom>
            <a:gradFill>
              <a:gsLst>
                <a:gs pos="0">
                  <a:srgbClr val="FF0000"/>
                </a:gs>
                <a:gs pos="100000">
                  <a:srgbClr val="C00000"/>
                </a:gs>
              </a:gsLst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PE" dirty="0"/>
            </a:p>
          </p:txBody>
        </p:sp>
        <p:sp>
          <p:nvSpPr>
            <p:cNvPr id="18" name="17 Rectángulo redondeado"/>
            <p:cNvSpPr/>
            <p:nvPr/>
          </p:nvSpPr>
          <p:spPr bwMode="auto">
            <a:xfrm>
              <a:off x="864221" y="980728"/>
              <a:ext cx="7851154" cy="1363588"/>
            </a:xfrm>
            <a:prstGeom prst="roundRect">
              <a:avLst/>
            </a:prstGeom>
            <a:gradFill>
              <a:gsLst>
                <a:gs pos="0">
                  <a:srgbClr val="453559"/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PE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 cuenta con mallas de formación flexibles y rápidamente alineadas a las estrategias de las instituciones que son dinámicas y cambiantes .</a:t>
              </a:r>
            </a:p>
          </p:txBody>
        </p:sp>
        <p:sp>
          <p:nvSpPr>
            <p:cNvPr id="19" name="18 Elipse"/>
            <p:cNvSpPr/>
            <p:nvPr/>
          </p:nvSpPr>
          <p:spPr bwMode="auto">
            <a:xfrm>
              <a:off x="395536" y="1462303"/>
              <a:ext cx="346672" cy="382521"/>
            </a:xfrm>
            <a:prstGeom prst="ellipse">
              <a:avLst/>
            </a:prstGeom>
            <a:gradFill>
              <a:gsLst>
                <a:gs pos="0">
                  <a:srgbClr val="FF0000"/>
                </a:gs>
                <a:gs pos="100000">
                  <a:srgbClr val="C00000"/>
                </a:gs>
              </a:gsLst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PE" dirty="0"/>
            </a:p>
          </p:txBody>
        </p:sp>
        <p:sp>
          <p:nvSpPr>
            <p:cNvPr id="20" name="19 Rectángulo redondeado"/>
            <p:cNvSpPr/>
            <p:nvPr/>
          </p:nvSpPr>
          <p:spPr bwMode="auto">
            <a:xfrm>
              <a:off x="864221" y="2636912"/>
              <a:ext cx="7851154" cy="1363588"/>
            </a:xfrm>
            <a:prstGeom prst="roundRect">
              <a:avLst/>
            </a:prstGeom>
            <a:gradFill>
              <a:gsLst>
                <a:gs pos="0">
                  <a:srgbClr val="453559"/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PE" sz="2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 tienen respuestas inmediatas y actualizadas en metodologías, contenidos y programas para afrontar conocimientos que dada la naturaleza del negocio, muchos de estos son de vida corta. </a:t>
              </a:r>
            </a:p>
          </p:txBody>
        </p:sp>
        <p:sp>
          <p:nvSpPr>
            <p:cNvPr id="21" name="20 Elipse"/>
            <p:cNvSpPr/>
            <p:nvPr/>
          </p:nvSpPr>
          <p:spPr bwMode="auto">
            <a:xfrm>
              <a:off x="395536" y="3118487"/>
              <a:ext cx="346672" cy="382521"/>
            </a:xfrm>
            <a:prstGeom prst="ellipse">
              <a:avLst/>
            </a:prstGeom>
            <a:gradFill>
              <a:gsLst>
                <a:gs pos="0">
                  <a:srgbClr val="FF0000"/>
                </a:gs>
                <a:gs pos="100000">
                  <a:srgbClr val="C00000"/>
                </a:gs>
              </a:gsLst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PE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14313"/>
            <a:ext cx="8401050" cy="563562"/>
          </a:xfrm>
        </p:spPr>
        <p:txBody>
          <a:bodyPr rtlCol="0"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Myriad Roman"/>
              </a:rPr>
              <a:t>¿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Qué sentido tiene la Universidad Corporativa en la SUNAT? 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12 Diagrama"/>
          <p:cNvGraphicFramePr/>
          <p:nvPr/>
        </p:nvGraphicFramePr>
        <p:xfrm>
          <a:off x="1214414" y="869833"/>
          <a:ext cx="7000924" cy="5151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http://t0.gstatic.com/images?q=tbn:ANd9GcS9P4zZe1CzgiKwHIeH_9LqS3w5_yD0QxPTzwnWfWETJ271LGgY9zCLmHM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143375" y="3054350"/>
            <a:ext cx="906463" cy="101758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14313"/>
            <a:ext cx="8401050" cy="5635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Myriad Roman"/>
              </a:rPr>
              <a:t>Nuestro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Myriad Roman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Myriad Roman"/>
              </a:rPr>
              <a:t>Modelo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Myriad Roman"/>
              </a:rPr>
              <a:t> de Universidad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Myriad Roman"/>
              </a:rPr>
              <a:t>Corporativa</a:t>
            </a:r>
            <a:endParaRPr lang="en-US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5 Rectángulo redondeado"/>
          <p:cNvSpPr/>
          <p:nvPr/>
        </p:nvSpPr>
        <p:spPr bwMode="auto">
          <a:xfrm>
            <a:off x="285720" y="2060848"/>
            <a:ext cx="2072511" cy="846663"/>
          </a:xfrm>
          <a:prstGeom prst="roundRect">
            <a:avLst/>
          </a:prstGeom>
          <a:solidFill>
            <a:srgbClr val="140280"/>
          </a:solidFill>
          <a:ln>
            <a:headEnd type="none" w="med" len="med"/>
            <a:tailEnd type="non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Investigación y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Publicaciones</a:t>
            </a:r>
          </a:p>
        </p:txBody>
      </p:sp>
      <p:sp>
        <p:nvSpPr>
          <p:cNvPr id="7" name="6 Rectángulo redondeado"/>
          <p:cNvSpPr/>
          <p:nvPr/>
        </p:nvSpPr>
        <p:spPr bwMode="auto">
          <a:xfrm>
            <a:off x="4355976" y="4581128"/>
            <a:ext cx="1785435" cy="936104"/>
          </a:xfrm>
          <a:prstGeom prst="roundRect">
            <a:avLst/>
          </a:prstGeom>
          <a:solidFill>
            <a:srgbClr val="348AA2"/>
          </a:solidFill>
          <a:ln>
            <a:headEnd type="none" w="med" len="med"/>
            <a:tailEnd type="none" w="med" len="med"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Banco </a:t>
            </a: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Docentes</a:t>
            </a:r>
          </a:p>
        </p:txBody>
      </p:sp>
      <p:sp>
        <p:nvSpPr>
          <p:cNvPr id="9" name="8 Rectángulo redondeado"/>
          <p:cNvSpPr/>
          <p:nvPr/>
        </p:nvSpPr>
        <p:spPr bwMode="auto">
          <a:xfrm>
            <a:off x="2928926" y="1257300"/>
            <a:ext cx="1885407" cy="814378"/>
          </a:xfrm>
          <a:prstGeom prst="roundRect">
            <a:avLst/>
          </a:prstGeom>
          <a:solidFill>
            <a:srgbClr val="9E4706"/>
          </a:solidFill>
          <a:ln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Educación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</a:t>
            </a:r>
          </a:p>
        </p:txBody>
      </p:sp>
      <p:sp>
        <p:nvSpPr>
          <p:cNvPr id="10" name="9 Rectángulo redondeado"/>
          <p:cNvSpPr/>
          <p:nvPr/>
        </p:nvSpPr>
        <p:spPr bwMode="auto">
          <a:xfrm>
            <a:off x="434830" y="3378985"/>
            <a:ext cx="1785950" cy="764395"/>
          </a:xfrm>
          <a:prstGeom prst="roundRect">
            <a:avLst/>
          </a:prstGeom>
          <a:solidFill>
            <a:srgbClr val="57257D"/>
          </a:solidFill>
          <a:ln>
            <a:headEnd type="none" w="med" len="med"/>
            <a:tailEnd type="none" w="med" len="med"/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Biblioteca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</a:t>
            </a:r>
          </a:p>
        </p:txBody>
      </p:sp>
      <p:sp>
        <p:nvSpPr>
          <p:cNvPr id="11" name="10 Rectángulo redondeado"/>
          <p:cNvSpPr/>
          <p:nvPr/>
        </p:nvSpPr>
        <p:spPr bwMode="auto">
          <a:xfrm>
            <a:off x="1534465" y="4581128"/>
            <a:ext cx="1885407" cy="936104"/>
          </a:xfrm>
          <a:prstGeom prst="roundRect">
            <a:avLst/>
          </a:prstGeom>
          <a:solidFill>
            <a:srgbClr val="004821"/>
          </a:solidFill>
          <a:ln>
            <a:headEnd type="none" w="med" len="med"/>
            <a:tailEnd type="none" w="med" len="med"/>
          </a:ln>
          <a:effectLst>
            <a:glow rad="139700">
              <a:srgbClr val="00B050">
                <a:alpha val="4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Educación 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Capacitación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Directiva</a:t>
            </a:r>
          </a:p>
        </p:txBody>
      </p:sp>
      <p:cxnSp>
        <p:nvCxnSpPr>
          <p:cNvPr id="17" name="16 Conector recto"/>
          <p:cNvCxnSpPr/>
          <p:nvPr/>
        </p:nvCxnSpPr>
        <p:spPr bwMode="auto">
          <a:xfrm rot="16200000" flipH="1">
            <a:off x="6852444" y="3728244"/>
            <a:ext cx="889000" cy="1588"/>
          </a:xfrm>
          <a:prstGeom prst="line">
            <a:avLst/>
          </a:prstGeom>
          <a:solidFill>
            <a:srgbClr val="E9C886"/>
          </a:solidFill>
          <a:ln w="444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18 Conector recto"/>
          <p:cNvCxnSpPr/>
          <p:nvPr/>
        </p:nvCxnSpPr>
        <p:spPr bwMode="auto">
          <a:xfrm>
            <a:off x="7313613" y="4149725"/>
            <a:ext cx="176212" cy="1588"/>
          </a:xfrm>
          <a:prstGeom prst="line">
            <a:avLst/>
          </a:prstGeom>
          <a:solidFill>
            <a:srgbClr val="E9C886"/>
          </a:solidFill>
          <a:ln w="444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26 Rectángulo redondeado"/>
          <p:cNvSpPr/>
          <p:nvPr/>
        </p:nvSpPr>
        <p:spPr bwMode="auto">
          <a:xfrm>
            <a:off x="5292080" y="1760215"/>
            <a:ext cx="2736304" cy="948705"/>
          </a:xfrm>
          <a:prstGeom prst="roundRect">
            <a:avLst/>
          </a:prstGeom>
          <a:solidFill>
            <a:srgbClr val="BC0000"/>
          </a:solidFill>
          <a:ln>
            <a:headEnd type="none" w="med" len="med"/>
            <a:tailEnd type="none" w="med" len="med"/>
          </a:ln>
          <a:effectLst>
            <a:glow rad="139700">
              <a:srgbClr val="FF0000">
                <a:alpha val="4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Propuesta  Académica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alineada a la estrategia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institucional</a:t>
            </a:r>
          </a:p>
        </p:txBody>
      </p:sp>
      <p:sp>
        <p:nvSpPr>
          <p:cNvPr id="28" name="27 Rectángulo redondeado"/>
          <p:cNvSpPr/>
          <p:nvPr/>
        </p:nvSpPr>
        <p:spPr bwMode="auto">
          <a:xfrm>
            <a:off x="5416158" y="3501007"/>
            <a:ext cx="1666125" cy="672976"/>
          </a:xfrm>
          <a:prstGeom prst="roundRect">
            <a:avLst/>
          </a:prstGeom>
          <a:solidFill>
            <a:srgbClr val="DA5300"/>
          </a:solidFill>
          <a:ln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Apoyo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Académico</a:t>
            </a:r>
          </a:p>
        </p:txBody>
      </p:sp>
      <p:sp>
        <p:nvSpPr>
          <p:cNvPr id="30" name="29 Rectángulo redondeado"/>
          <p:cNvSpPr/>
          <p:nvPr/>
        </p:nvSpPr>
        <p:spPr bwMode="auto">
          <a:xfrm>
            <a:off x="7524750" y="2924175"/>
            <a:ext cx="1511300" cy="784225"/>
          </a:xfrm>
          <a:prstGeom prst="roundRect">
            <a:avLst/>
          </a:prstGeom>
          <a:solidFill>
            <a:srgbClr val="F06C0A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Convenios y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Relaciones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Institucionales</a:t>
            </a:r>
          </a:p>
        </p:txBody>
      </p:sp>
      <p:sp>
        <p:nvSpPr>
          <p:cNvPr id="31" name="30 Rectángulo redondeado"/>
          <p:cNvSpPr/>
          <p:nvPr/>
        </p:nvSpPr>
        <p:spPr bwMode="auto">
          <a:xfrm>
            <a:off x="7519988" y="3835400"/>
            <a:ext cx="1516062" cy="673100"/>
          </a:xfrm>
          <a:prstGeom prst="roundRect">
            <a:avLst/>
          </a:prstGeom>
          <a:solidFill>
            <a:srgbClr val="F06C0A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Desarrollo web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comunicaciones</a:t>
            </a:r>
          </a:p>
        </p:txBody>
      </p:sp>
      <p:cxnSp>
        <p:nvCxnSpPr>
          <p:cNvPr id="35" name="34 Conector recto"/>
          <p:cNvCxnSpPr/>
          <p:nvPr/>
        </p:nvCxnSpPr>
        <p:spPr bwMode="auto">
          <a:xfrm>
            <a:off x="7296150" y="3284538"/>
            <a:ext cx="176213" cy="1587"/>
          </a:xfrm>
          <a:prstGeom prst="line">
            <a:avLst/>
          </a:prstGeom>
          <a:solidFill>
            <a:srgbClr val="E9C886"/>
          </a:solidFill>
          <a:ln w="444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35 Conector recto"/>
          <p:cNvCxnSpPr/>
          <p:nvPr/>
        </p:nvCxnSpPr>
        <p:spPr bwMode="auto">
          <a:xfrm>
            <a:off x="7081838" y="3789363"/>
            <a:ext cx="214312" cy="1587"/>
          </a:xfrm>
          <a:prstGeom prst="line">
            <a:avLst/>
          </a:prstGeom>
          <a:solidFill>
            <a:srgbClr val="E9C886"/>
          </a:solidFill>
          <a:ln w="444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43 Flecha derecha"/>
          <p:cNvSpPr/>
          <p:nvPr/>
        </p:nvSpPr>
        <p:spPr>
          <a:xfrm rot="16200000">
            <a:off x="3366807" y="2419618"/>
            <a:ext cx="943525" cy="533395"/>
          </a:xfrm>
          <a:prstGeom prst="rightArrow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/>
          </a:p>
        </p:txBody>
      </p:sp>
      <p:sp>
        <p:nvSpPr>
          <p:cNvPr id="45" name="44 Flecha derecha"/>
          <p:cNvSpPr/>
          <p:nvPr/>
        </p:nvSpPr>
        <p:spPr>
          <a:xfrm rot="7358304">
            <a:off x="2905925" y="3930403"/>
            <a:ext cx="888128" cy="533395"/>
          </a:xfrm>
          <a:prstGeom prst="rightArrow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/>
          </a:p>
        </p:txBody>
      </p:sp>
      <p:sp>
        <p:nvSpPr>
          <p:cNvPr id="46" name="45 Flecha derecha"/>
          <p:cNvSpPr/>
          <p:nvPr/>
        </p:nvSpPr>
        <p:spPr>
          <a:xfrm rot="3660921">
            <a:off x="4057461" y="3915344"/>
            <a:ext cx="860092" cy="533395"/>
          </a:xfrm>
          <a:prstGeom prst="rightArrow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/>
          </a:p>
        </p:txBody>
      </p:sp>
      <p:sp>
        <p:nvSpPr>
          <p:cNvPr id="47" name="46 Flecha derecha"/>
          <p:cNvSpPr/>
          <p:nvPr/>
        </p:nvSpPr>
        <p:spPr>
          <a:xfrm rot="9722231">
            <a:off x="2275864" y="3388387"/>
            <a:ext cx="858799" cy="533395"/>
          </a:xfrm>
          <a:prstGeom prst="rightArrow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/>
          </a:p>
        </p:txBody>
      </p:sp>
      <p:sp>
        <p:nvSpPr>
          <p:cNvPr id="48" name="47 Flecha derecha"/>
          <p:cNvSpPr/>
          <p:nvPr/>
        </p:nvSpPr>
        <p:spPr>
          <a:xfrm rot="19606027">
            <a:off x="4205289" y="2606993"/>
            <a:ext cx="1101124" cy="533395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/>
          </a:p>
        </p:txBody>
      </p:sp>
      <p:sp>
        <p:nvSpPr>
          <p:cNvPr id="49" name="48 Flecha derecha"/>
          <p:cNvSpPr/>
          <p:nvPr/>
        </p:nvSpPr>
        <p:spPr>
          <a:xfrm rot="13045355">
            <a:off x="2333812" y="2613205"/>
            <a:ext cx="1110082" cy="533395"/>
          </a:xfrm>
          <a:prstGeom prst="rightArrow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/>
          </a:p>
        </p:txBody>
      </p:sp>
      <p:sp>
        <p:nvSpPr>
          <p:cNvPr id="52" name="51 Flecha derecha"/>
          <p:cNvSpPr/>
          <p:nvPr/>
        </p:nvSpPr>
        <p:spPr>
          <a:xfrm rot="1143757">
            <a:off x="4424997" y="3291871"/>
            <a:ext cx="1013633" cy="533395"/>
          </a:xfrm>
          <a:prstGeom prst="rightArrow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/>
          </a:p>
        </p:txBody>
      </p:sp>
      <p:pic>
        <p:nvPicPr>
          <p:cNvPr id="38" name="37 Imagen" descr="cid:image006.jpg@01CDE35F.09A1CF50"/>
          <p:cNvPicPr/>
          <p:nvPr/>
        </p:nvPicPr>
        <p:blipFill>
          <a:blip r:embed="rId3"/>
          <a:srcRect l="13043"/>
          <a:stretch>
            <a:fillRect/>
          </a:stretch>
        </p:blipFill>
        <p:spPr bwMode="auto">
          <a:xfrm>
            <a:off x="2973388" y="3071813"/>
            <a:ext cx="1785937" cy="785812"/>
          </a:xfrm>
          <a:prstGeom prst="rect">
            <a:avLst/>
          </a:prstGeom>
          <a:noFill/>
          <a:ln w="50800" cmpd="sng">
            <a:solidFill>
              <a:schemeClr val="accent5"/>
            </a:solidFill>
            <a:miter lim="800000"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24" name="23 CuadroTexto"/>
          <p:cNvSpPr txBox="1"/>
          <p:nvPr/>
        </p:nvSpPr>
        <p:spPr>
          <a:xfrm>
            <a:off x="0" y="5595010"/>
            <a:ext cx="914400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s-PE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s-PE" b="1" dirty="0" smtClean="0">
                <a:solidFill>
                  <a:srgbClr val="140280"/>
                </a:solidFill>
              </a:rPr>
              <a:t>EDUCACIÓN FISCA</a:t>
            </a:r>
            <a:r>
              <a:rPr lang="es-PE" b="1" dirty="0" smtClean="0">
                <a:solidFill>
                  <a:schemeClr val="accent5">
                    <a:lumMod val="50000"/>
                  </a:schemeClr>
                </a:solidFill>
              </a:rPr>
              <a:t>L</a:t>
            </a:r>
          </a:p>
          <a:p>
            <a:pPr algn="ctr"/>
            <a:r>
              <a:rPr lang="es-PE" b="1" dirty="0" smtClean="0">
                <a:solidFill>
                  <a:srgbClr val="140280"/>
                </a:solidFill>
              </a:rPr>
              <a:t>Eje transversal – Eje de Frontera</a:t>
            </a:r>
          </a:p>
          <a:p>
            <a:pPr algn="ctr"/>
            <a:endParaRPr lang="es-PE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es-PE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5" name="24 Flecha doblada hacia arriba"/>
          <p:cNvSpPr/>
          <p:nvPr/>
        </p:nvSpPr>
        <p:spPr>
          <a:xfrm>
            <a:off x="6818318" y="5938854"/>
            <a:ext cx="955663" cy="500066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6" name="25 Flecha doblada hacia arriba"/>
          <p:cNvSpPr/>
          <p:nvPr/>
        </p:nvSpPr>
        <p:spPr>
          <a:xfrm flipH="1">
            <a:off x="1070118" y="5938854"/>
            <a:ext cx="928694" cy="500066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14313"/>
            <a:ext cx="8401050" cy="563562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s-PE" sz="23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Un avance de malla curricular para el primer nivel:</a:t>
            </a:r>
            <a:endParaRPr lang="en-US" sz="23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cxnSp>
        <p:nvCxnSpPr>
          <p:cNvPr id="40" name="39 Conector recto"/>
          <p:cNvCxnSpPr/>
          <p:nvPr/>
        </p:nvCxnSpPr>
        <p:spPr bwMode="auto">
          <a:xfrm>
            <a:off x="179388" y="928670"/>
            <a:ext cx="8015287" cy="7938"/>
          </a:xfrm>
          <a:prstGeom prst="line">
            <a:avLst/>
          </a:prstGeom>
          <a:ln w="1016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3" name="42 Rectángulo"/>
          <p:cNvSpPr/>
          <p:nvPr/>
        </p:nvSpPr>
        <p:spPr bwMode="auto">
          <a:xfrm>
            <a:off x="179419" y="1214422"/>
            <a:ext cx="8858219" cy="27704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400" dirty="0">
                <a:latin typeface="Arial Black" pitchFamily="34" charset="0"/>
              </a:rPr>
              <a:t>CONTENIDOS (Obligatorios)</a:t>
            </a:r>
          </a:p>
        </p:txBody>
      </p:sp>
      <p:sp>
        <p:nvSpPr>
          <p:cNvPr id="50" name="49 Rectángulo"/>
          <p:cNvSpPr/>
          <p:nvPr/>
        </p:nvSpPr>
        <p:spPr bwMode="auto">
          <a:xfrm>
            <a:off x="179388" y="1785926"/>
            <a:ext cx="8858219" cy="42679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 dirty="0"/>
          </a:p>
        </p:txBody>
      </p:sp>
      <p:sp>
        <p:nvSpPr>
          <p:cNvPr id="51" name="50 Rectángulo redondeado"/>
          <p:cNvSpPr/>
          <p:nvPr/>
        </p:nvSpPr>
        <p:spPr bwMode="auto">
          <a:xfrm>
            <a:off x="1866674" y="1946714"/>
            <a:ext cx="1406071" cy="1385228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TRIBUTACIÓN: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PE" sz="900" b="1" dirty="0">
              <a:latin typeface="Arial Narrow" pitchFamily="34" charset="0"/>
              <a:cs typeface="Arial" pitchFamily="34" charset="0"/>
            </a:endParaRP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Relación Sociedad, Estado, Tributación y sus Funciones</a:t>
            </a: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Historia en el Perú Republicano</a:t>
            </a: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Planes Estratégicos de la SUNAT</a:t>
            </a:r>
          </a:p>
        </p:txBody>
      </p:sp>
      <p:sp>
        <p:nvSpPr>
          <p:cNvPr id="53" name="52 Rectángulo"/>
          <p:cNvSpPr/>
          <p:nvPr/>
        </p:nvSpPr>
        <p:spPr bwMode="auto">
          <a:xfrm>
            <a:off x="179419" y="6026863"/>
            <a:ext cx="8858188" cy="83113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 smtClean="0">
                <a:solidFill>
                  <a:srgbClr val="140280"/>
                </a:solidFill>
              </a:rPr>
              <a:t>EDUCACIÓN FISCAL COMO EJE TRANSVERSAL y EJE DE FRONTERA</a:t>
            </a:r>
            <a:endParaRPr lang="es-PE" sz="2000" b="1" dirty="0">
              <a:solidFill>
                <a:srgbClr val="140280"/>
              </a:solidFill>
            </a:endParaRPr>
          </a:p>
        </p:txBody>
      </p:sp>
      <p:sp>
        <p:nvSpPr>
          <p:cNvPr id="54" name="53 Rectángulo redondeado"/>
          <p:cNvSpPr/>
          <p:nvPr/>
        </p:nvSpPr>
        <p:spPr bwMode="auto">
          <a:xfrm>
            <a:off x="1866674" y="5631753"/>
            <a:ext cx="1335768" cy="536698"/>
          </a:xfrm>
          <a:prstGeom prst="roundRect">
            <a:avLst/>
          </a:prstGeom>
          <a:solidFill>
            <a:srgbClr val="C1490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100" b="1" dirty="0" err="1">
                <a:solidFill>
                  <a:schemeClr val="bg1"/>
                </a:solidFill>
                <a:latin typeface="Arial Narrow" pitchFamily="34" charset="0"/>
              </a:rPr>
              <a:t>MicroSoft</a:t>
            </a:r>
            <a:r>
              <a:rPr lang="es-PE" sz="1100" b="1" dirty="0">
                <a:solidFill>
                  <a:schemeClr val="bg1"/>
                </a:solidFill>
                <a:latin typeface="Arial Narrow" pitchFamily="34" charset="0"/>
              </a:rPr>
              <a:t> Office</a:t>
            </a:r>
          </a:p>
        </p:txBody>
      </p:sp>
      <p:sp>
        <p:nvSpPr>
          <p:cNvPr id="55" name="54 Elipse"/>
          <p:cNvSpPr/>
          <p:nvPr/>
        </p:nvSpPr>
        <p:spPr bwMode="auto">
          <a:xfrm>
            <a:off x="8123723" y="686851"/>
            <a:ext cx="843643" cy="499513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100" dirty="0">
                <a:latin typeface="Arial Black" pitchFamily="34" charset="0"/>
              </a:rPr>
              <a:t>1er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100" dirty="0">
                <a:latin typeface="Arial Black" pitchFamily="34" charset="0"/>
              </a:rPr>
              <a:t>Nivel</a:t>
            </a:r>
          </a:p>
        </p:txBody>
      </p:sp>
      <p:sp>
        <p:nvSpPr>
          <p:cNvPr id="56" name="55 Rectángulo redondeado"/>
          <p:cNvSpPr/>
          <p:nvPr/>
        </p:nvSpPr>
        <p:spPr bwMode="auto">
          <a:xfrm>
            <a:off x="1866674" y="4177264"/>
            <a:ext cx="1406071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</a:rPr>
              <a:t>Análisis Económico y </a:t>
            </a:r>
            <a:r>
              <a:rPr lang="es-PE" sz="900" b="1" dirty="0" err="1">
                <a:latin typeface="Arial Narrow" pitchFamily="34" charset="0"/>
              </a:rPr>
              <a:t>Ecoeficiencia</a:t>
            </a:r>
            <a:r>
              <a:rPr lang="es-PE" sz="900" b="1" dirty="0">
                <a:latin typeface="Arial Narrow" pitchFamily="34" charset="0"/>
              </a:rPr>
              <a:t> de los Tributos</a:t>
            </a:r>
          </a:p>
        </p:txBody>
      </p:sp>
      <p:sp>
        <p:nvSpPr>
          <p:cNvPr id="57" name="56 Rectángulo redondeado"/>
          <p:cNvSpPr/>
          <p:nvPr/>
        </p:nvSpPr>
        <p:spPr bwMode="auto">
          <a:xfrm>
            <a:off x="3343049" y="1930642"/>
            <a:ext cx="843643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Ética del Funcionario Público</a:t>
            </a:r>
          </a:p>
        </p:txBody>
      </p:sp>
      <p:sp>
        <p:nvSpPr>
          <p:cNvPr id="58" name="57 Rectángulo redondeado"/>
          <p:cNvSpPr/>
          <p:nvPr/>
        </p:nvSpPr>
        <p:spPr bwMode="auto">
          <a:xfrm>
            <a:off x="3343049" y="2706703"/>
            <a:ext cx="843643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Conciencia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Fiscal</a:t>
            </a:r>
          </a:p>
        </p:txBody>
      </p:sp>
      <p:sp>
        <p:nvSpPr>
          <p:cNvPr id="59" name="58 Rectángulo redondeado"/>
          <p:cNvSpPr/>
          <p:nvPr/>
        </p:nvSpPr>
        <p:spPr bwMode="auto">
          <a:xfrm>
            <a:off x="5170942" y="1946714"/>
            <a:ext cx="913946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Legislación Aduanera</a:t>
            </a:r>
          </a:p>
        </p:txBody>
      </p:sp>
      <p:sp>
        <p:nvSpPr>
          <p:cNvPr id="60" name="59 Rectángulo redondeado"/>
          <p:cNvSpPr/>
          <p:nvPr/>
        </p:nvSpPr>
        <p:spPr bwMode="auto">
          <a:xfrm>
            <a:off x="5170942" y="2708589"/>
            <a:ext cx="913946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Nomenclatura Arancelaria  y Valoración Aduanera</a:t>
            </a:r>
          </a:p>
        </p:txBody>
      </p:sp>
      <p:sp>
        <p:nvSpPr>
          <p:cNvPr id="61" name="60 Rectángulo redondeado"/>
          <p:cNvSpPr/>
          <p:nvPr/>
        </p:nvSpPr>
        <p:spPr bwMode="auto">
          <a:xfrm>
            <a:off x="5170942" y="3470464"/>
            <a:ext cx="913946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Preferencias Arancelarias y Normas de Origen </a:t>
            </a:r>
          </a:p>
        </p:txBody>
      </p:sp>
      <p:sp>
        <p:nvSpPr>
          <p:cNvPr id="62" name="61 Rectángulo redondeado"/>
          <p:cNvSpPr/>
          <p:nvPr/>
        </p:nvSpPr>
        <p:spPr bwMode="auto">
          <a:xfrm>
            <a:off x="5170942" y="4232339"/>
            <a:ext cx="843643" cy="776061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Tributación Aduanera</a:t>
            </a:r>
          </a:p>
        </p:txBody>
      </p:sp>
      <p:sp>
        <p:nvSpPr>
          <p:cNvPr id="63" name="62 Rectángulo redondeado"/>
          <p:cNvSpPr/>
          <p:nvPr/>
        </p:nvSpPr>
        <p:spPr bwMode="auto">
          <a:xfrm>
            <a:off x="6155192" y="1946714"/>
            <a:ext cx="843643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Control Fronterizo</a:t>
            </a:r>
          </a:p>
        </p:txBody>
      </p:sp>
      <p:sp>
        <p:nvSpPr>
          <p:cNvPr id="64" name="63 Rectángulo redondeado"/>
          <p:cNvSpPr/>
          <p:nvPr/>
        </p:nvSpPr>
        <p:spPr bwMode="auto">
          <a:xfrm>
            <a:off x="6155192" y="2708589"/>
            <a:ext cx="843643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Despacho Aduanero</a:t>
            </a:r>
          </a:p>
        </p:txBody>
      </p:sp>
      <p:sp>
        <p:nvSpPr>
          <p:cNvPr id="65" name="64 Rectángulo redondeado"/>
          <p:cNvSpPr/>
          <p:nvPr/>
        </p:nvSpPr>
        <p:spPr bwMode="auto">
          <a:xfrm>
            <a:off x="6155192" y="3484650"/>
            <a:ext cx="843643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Fiscalización Tributaria y Aduanera </a:t>
            </a:r>
          </a:p>
        </p:txBody>
      </p:sp>
      <p:sp>
        <p:nvSpPr>
          <p:cNvPr id="66" name="65 Rectángulo redondeado"/>
          <p:cNvSpPr/>
          <p:nvPr/>
        </p:nvSpPr>
        <p:spPr bwMode="auto">
          <a:xfrm>
            <a:off x="7139473" y="1946714"/>
            <a:ext cx="913946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Prevención y Control de Delitos Aduaneros</a:t>
            </a:r>
          </a:p>
        </p:txBody>
      </p:sp>
      <p:sp>
        <p:nvSpPr>
          <p:cNvPr id="67" name="66 Rectángulo redondeado"/>
          <p:cNvSpPr/>
          <p:nvPr/>
        </p:nvSpPr>
        <p:spPr bwMode="auto">
          <a:xfrm>
            <a:off x="7139473" y="2708589"/>
            <a:ext cx="913946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Control de Almacenes</a:t>
            </a:r>
          </a:p>
        </p:txBody>
      </p:sp>
      <p:sp>
        <p:nvSpPr>
          <p:cNvPr id="68" name="67 Rectángulo redondeado"/>
          <p:cNvSpPr/>
          <p:nvPr/>
        </p:nvSpPr>
        <p:spPr bwMode="auto">
          <a:xfrm>
            <a:off x="7139473" y="3470464"/>
            <a:ext cx="913946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Sistemas Informáticos SUNAT</a:t>
            </a:r>
          </a:p>
        </p:txBody>
      </p:sp>
      <p:sp>
        <p:nvSpPr>
          <p:cNvPr id="13374" name="104 CuadroTexto"/>
          <p:cNvSpPr txBox="1">
            <a:spLocks noChangeArrowheads="1"/>
          </p:cNvSpPr>
          <p:nvPr/>
        </p:nvSpPr>
        <p:spPr bwMode="auto">
          <a:xfrm>
            <a:off x="5242803" y="1512487"/>
            <a:ext cx="842075" cy="358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PE" sz="900" b="1">
                <a:latin typeface="Arial Narrow" pitchFamily="34" charset="0"/>
              </a:rPr>
              <a:t>LEGISLACIÓN </a:t>
            </a:r>
          </a:p>
          <a:p>
            <a:pPr algn="ctr"/>
            <a:r>
              <a:rPr lang="es-PE" sz="900" b="1">
                <a:latin typeface="Arial Narrow" pitchFamily="34" charset="0"/>
              </a:rPr>
              <a:t>ADUANERA</a:t>
            </a:r>
          </a:p>
        </p:txBody>
      </p:sp>
      <p:sp>
        <p:nvSpPr>
          <p:cNvPr id="13375" name="105 CuadroTexto"/>
          <p:cNvSpPr txBox="1">
            <a:spLocks noChangeArrowheads="1"/>
          </p:cNvSpPr>
          <p:nvPr/>
        </p:nvSpPr>
        <p:spPr bwMode="auto">
          <a:xfrm>
            <a:off x="6084878" y="1512487"/>
            <a:ext cx="2038789" cy="358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900" b="1" dirty="0">
                <a:latin typeface="Arial Narrow" pitchFamily="34" charset="0"/>
              </a:rPr>
              <a:t>OPERATIVIDAD TRIBUTARIA Y ADUANERA</a:t>
            </a:r>
          </a:p>
        </p:txBody>
      </p:sp>
      <p:sp>
        <p:nvSpPr>
          <p:cNvPr id="13376" name="106 CuadroTexto"/>
          <p:cNvSpPr txBox="1">
            <a:spLocks noChangeArrowheads="1"/>
          </p:cNvSpPr>
          <p:nvPr/>
        </p:nvSpPr>
        <p:spPr bwMode="auto">
          <a:xfrm>
            <a:off x="1936996" y="1512487"/>
            <a:ext cx="1195153" cy="358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900" b="1">
                <a:latin typeface="Arial Narrow" pitchFamily="34" charset="0"/>
              </a:rPr>
              <a:t>ADM. TRIB. Y ADUAN.</a:t>
            </a:r>
          </a:p>
          <a:p>
            <a:pPr algn="ctr"/>
            <a:r>
              <a:rPr lang="es-PE" sz="900" b="1">
                <a:latin typeface="Arial Narrow" pitchFamily="34" charset="0"/>
              </a:rPr>
              <a:t>EN EL PERÚ</a:t>
            </a:r>
          </a:p>
        </p:txBody>
      </p:sp>
      <p:sp>
        <p:nvSpPr>
          <p:cNvPr id="13377" name="107 CuadroTexto"/>
          <p:cNvSpPr txBox="1">
            <a:spLocks noChangeArrowheads="1"/>
          </p:cNvSpPr>
          <p:nvPr/>
        </p:nvSpPr>
        <p:spPr bwMode="auto">
          <a:xfrm>
            <a:off x="3202451" y="1512487"/>
            <a:ext cx="1195153" cy="358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900" b="1">
                <a:latin typeface="Arial Narrow" pitchFamily="34" charset="0"/>
              </a:rPr>
              <a:t>ÉTICA FUNCIÓN</a:t>
            </a:r>
          </a:p>
          <a:p>
            <a:pPr algn="ctr"/>
            <a:r>
              <a:rPr lang="es-PE" sz="900" b="1">
                <a:latin typeface="Arial Narrow" pitchFamily="34" charset="0"/>
              </a:rPr>
              <a:t>PÚBL. Y CONC. FISC.</a:t>
            </a:r>
          </a:p>
        </p:txBody>
      </p:sp>
      <p:sp>
        <p:nvSpPr>
          <p:cNvPr id="13378" name="111 CuadroTexto"/>
          <p:cNvSpPr txBox="1">
            <a:spLocks noChangeArrowheads="1"/>
          </p:cNvSpPr>
          <p:nvPr/>
        </p:nvSpPr>
        <p:spPr bwMode="auto">
          <a:xfrm>
            <a:off x="8053364" y="1512487"/>
            <a:ext cx="874883" cy="358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PE" sz="900" b="1">
                <a:latin typeface="Arial Narrow" pitchFamily="34" charset="0"/>
              </a:rPr>
              <a:t>COMER. EXT. Y</a:t>
            </a:r>
          </a:p>
          <a:p>
            <a:pPr algn="ctr"/>
            <a:r>
              <a:rPr lang="es-PE" sz="900" b="1">
                <a:latin typeface="Arial Narrow" pitchFamily="34" charset="0"/>
              </a:rPr>
              <a:t>CONV. INTERN.</a:t>
            </a:r>
          </a:p>
        </p:txBody>
      </p:sp>
      <p:sp>
        <p:nvSpPr>
          <p:cNvPr id="74" name="73 Rectángulo redondeado"/>
          <p:cNvSpPr/>
          <p:nvPr/>
        </p:nvSpPr>
        <p:spPr bwMode="auto">
          <a:xfrm>
            <a:off x="8123723" y="1946714"/>
            <a:ext cx="843643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Comercio Exterior</a:t>
            </a:r>
          </a:p>
        </p:txBody>
      </p:sp>
      <p:sp>
        <p:nvSpPr>
          <p:cNvPr id="75" name="74 Rectángulo redondeado"/>
          <p:cNvSpPr/>
          <p:nvPr/>
        </p:nvSpPr>
        <p:spPr bwMode="auto">
          <a:xfrm>
            <a:off x="8123723" y="2708589"/>
            <a:ext cx="843643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Convenios y Tratados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Internacional</a:t>
            </a:r>
          </a:p>
        </p:txBody>
      </p:sp>
      <p:sp>
        <p:nvSpPr>
          <p:cNvPr id="76" name="75 Rectángulo redondeado"/>
          <p:cNvSpPr/>
          <p:nvPr/>
        </p:nvSpPr>
        <p:spPr bwMode="auto">
          <a:xfrm>
            <a:off x="3518808" y="5716667"/>
            <a:ext cx="1335768" cy="451784"/>
          </a:xfrm>
          <a:prstGeom prst="roundRect">
            <a:avLst/>
          </a:prstGeom>
          <a:solidFill>
            <a:srgbClr val="C1490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100" b="1" dirty="0">
                <a:solidFill>
                  <a:schemeClr val="bg1"/>
                </a:solidFill>
                <a:latin typeface="Arial Narrow" pitchFamily="34" charset="0"/>
              </a:rPr>
              <a:t>Competencias Institucionales</a:t>
            </a:r>
          </a:p>
        </p:txBody>
      </p:sp>
      <p:sp>
        <p:nvSpPr>
          <p:cNvPr id="13388" name="116 CuadroTexto"/>
          <p:cNvSpPr txBox="1">
            <a:spLocks noChangeArrowheads="1"/>
          </p:cNvSpPr>
          <p:nvPr/>
        </p:nvSpPr>
        <p:spPr bwMode="auto">
          <a:xfrm>
            <a:off x="4256998" y="1512487"/>
            <a:ext cx="842074" cy="358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PE" sz="900" b="1">
                <a:latin typeface="Arial Narrow" pitchFamily="34" charset="0"/>
              </a:rPr>
              <a:t>LEGISLACIÓN </a:t>
            </a:r>
          </a:p>
          <a:p>
            <a:pPr algn="ctr"/>
            <a:r>
              <a:rPr lang="es-PE" sz="900" b="1">
                <a:latin typeface="Arial Narrow" pitchFamily="34" charset="0"/>
              </a:rPr>
              <a:t>TRIBUTARIA</a:t>
            </a:r>
          </a:p>
        </p:txBody>
      </p:sp>
      <p:sp>
        <p:nvSpPr>
          <p:cNvPr id="13389" name="117 CuadroTexto"/>
          <p:cNvSpPr txBox="1">
            <a:spLocks noChangeArrowheads="1"/>
          </p:cNvSpPr>
          <p:nvPr/>
        </p:nvSpPr>
        <p:spPr bwMode="auto">
          <a:xfrm>
            <a:off x="460632" y="1500174"/>
            <a:ext cx="1335758" cy="358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PE" sz="900" b="1">
                <a:latin typeface="Arial Narrow" pitchFamily="34" charset="0"/>
              </a:rPr>
              <a:t>DERECHO CONSTITUCIONAL. </a:t>
            </a:r>
          </a:p>
        </p:txBody>
      </p:sp>
      <p:sp>
        <p:nvSpPr>
          <p:cNvPr id="79" name="78 Rectángulo redondeado"/>
          <p:cNvSpPr/>
          <p:nvPr/>
        </p:nvSpPr>
        <p:spPr bwMode="auto">
          <a:xfrm>
            <a:off x="249692" y="1946714"/>
            <a:ext cx="1546679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Concepto de Derecho  y del Ser y Deber Ser</a:t>
            </a:r>
          </a:p>
        </p:txBody>
      </p:sp>
      <p:sp>
        <p:nvSpPr>
          <p:cNvPr id="80" name="79 Rectángulo redondeado"/>
          <p:cNvSpPr/>
          <p:nvPr/>
        </p:nvSpPr>
        <p:spPr bwMode="auto">
          <a:xfrm>
            <a:off x="249692" y="2714668"/>
            <a:ext cx="1546679" cy="1324073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VINCULO ENTRE LAS  RAMAS DEL DERECHO: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 sz="900" b="1" dirty="0">
              <a:latin typeface="Arial Narrow" pitchFamily="34" charset="0"/>
              <a:cs typeface="Arial" pitchFamily="34" charset="0"/>
            </a:endParaRP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Derecho  Penal</a:t>
            </a: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Derecho Mercantil</a:t>
            </a: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Derecho Societario</a:t>
            </a: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Derecho Laboral</a:t>
            </a: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Derecho Internacional Público</a:t>
            </a:r>
          </a:p>
        </p:txBody>
      </p:sp>
      <p:sp>
        <p:nvSpPr>
          <p:cNvPr id="81" name="80 Rectángulo redondeado"/>
          <p:cNvSpPr/>
          <p:nvPr/>
        </p:nvSpPr>
        <p:spPr bwMode="auto">
          <a:xfrm>
            <a:off x="249692" y="4128821"/>
            <a:ext cx="1546679" cy="94884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DERECHO CONSTITUCIONAL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PE" sz="900" b="1" dirty="0">
              <a:latin typeface="Arial Narrow" pitchFamily="34" charset="0"/>
              <a:cs typeface="Arial" pitchFamily="34" charset="0"/>
            </a:endParaRP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Derechos Fundamentales</a:t>
            </a: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Régimen Económico</a:t>
            </a: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Régimen Tributario</a:t>
            </a:r>
          </a:p>
        </p:txBody>
      </p:sp>
      <p:sp>
        <p:nvSpPr>
          <p:cNvPr id="82" name="81 Rectángulo redondeado"/>
          <p:cNvSpPr/>
          <p:nvPr/>
        </p:nvSpPr>
        <p:spPr bwMode="auto">
          <a:xfrm>
            <a:off x="6084888" y="4232339"/>
            <a:ext cx="984250" cy="776061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Gestión de Servicio al Contribuyente</a:t>
            </a:r>
          </a:p>
        </p:txBody>
      </p:sp>
      <p:sp>
        <p:nvSpPr>
          <p:cNvPr id="83" name="82 Rectángulo redondeado"/>
          <p:cNvSpPr/>
          <p:nvPr/>
        </p:nvSpPr>
        <p:spPr bwMode="auto">
          <a:xfrm>
            <a:off x="7139442" y="4246526"/>
            <a:ext cx="913946" cy="110818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Gestión de la Deuda Tributaria y Aduanera. </a:t>
            </a: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Cobranza Inductiva y Coactiva.</a:t>
            </a:r>
          </a:p>
        </p:txBody>
      </p:sp>
      <p:sp>
        <p:nvSpPr>
          <p:cNvPr id="84" name="83 Rectángulo redondeado"/>
          <p:cNvSpPr/>
          <p:nvPr/>
        </p:nvSpPr>
        <p:spPr bwMode="auto">
          <a:xfrm>
            <a:off x="4256995" y="1946714"/>
            <a:ext cx="843643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Código Tributario</a:t>
            </a:r>
          </a:p>
        </p:txBody>
      </p:sp>
      <p:sp>
        <p:nvSpPr>
          <p:cNvPr id="85" name="84 Rectángulo redondeado"/>
          <p:cNvSpPr/>
          <p:nvPr/>
        </p:nvSpPr>
        <p:spPr bwMode="auto">
          <a:xfrm>
            <a:off x="4248581" y="2708589"/>
            <a:ext cx="843643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Impuesto a la Renta</a:t>
            </a:r>
          </a:p>
        </p:txBody>
      </p:sp>
      <p:sp>
        <p:nvSpPr>
          <p:cNvPr id="86" name="85 Rectángulo redondeado"/>
          <p:cNvSpPr/>
          <p:nvPr/>
        </p:nvSpPr>
        <p:spPr bwMode="auto">
          <a:xfrm>
            <a:off x="4248581" y="3470464"/>
            <a:ext cx="843643" cy="706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Impuesto al Consumo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(IGV- ISC)</a:t>
            </a:r>
          </a:p>
        </p:txBody>
      </p:sp>
      <p:sp>
        <p:nvSpPr>
          <p:cNvPr id="87" name="86 Rectángulo redondeado"/>
          <p:cNvSpPr/>
          <p:nvPr/>
        </p:nvSpPr>
        <p:spPr bwMode="auto">
          <a:xfrm>
            <a:off x="4255873" y="4232339"/>
            <a:ext cx="843643" cy="776061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Tributación Internacional</a:t>
            </a:r>
          </a:p>
        </p:txBody>
      </p:sp>
      <p:sp>
        <p:nvSpPr>
          <p:cNvPr id="88" name="87 Rectángulo redondeado"/>
          <p:cNvSpPr/>
          <p:nvPr/>
        </p:nvSpPr>
        <p:spPr bwMode="auto">
          <a:xfrm>
            <a:off x="4248581" y="5000636"/>
            <a:ext cx="852057" cy="62335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Delito Tributario</a:t>
            </a:r>
          </a:p>
        </p:txBody>
      </p:sp>
      <p:sp>
        <p:nvSpPr>
          <p:cNvPr id="13420" name="104 CuadroTexto"/>
          <p:cNvSpPr txBox="1">
            <a:spLocks noChangeArrowheads="1"/>
          </p:cNvSpPr>
          <p:nvPr/>
        </p:nvSpPr>
        <p:spPr bwMode="auto">
          <a:xfrm>
            <a:off x="249692" y="5644028"/>
            <a:ext cx="1367004" cy="358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PE" sz="900" b="1" dirty="0">
                <a:latin typeface="Arial Narrow" pitchFamily="34" charset="0"/>
              </a:rPr>
              <a:t>MALLA DE DESARROLLO </a:t>
            </a:r>
          </a:p>
          <a:p>
            <a:pPr algn="ctr"/>
            <a:r>
              <a:rPr lang="es-PE" sz="900" b="1" dirty="0">
                <a:latin typeface="Arial Narrow" pitchFamily="34" charset="0"/>
              </a:rPr>
              <a:t>PERSONAL</a:t>
            </a:r>
          </a:p>
        </p:txBody>
      </p:sp>
      <p:sp>
        <p:nvSpPr>
          <p:cNvPr id="90" name="89 Rectángulo redondeado"/>
          <p:cNvSpPr/>
          <p:nvPr/>
        </p:nvSpPr>
        <p:spPr bwMode="auto">
          <a:xfrm>
            <a:off x="1866674" y="4939139"/>
            <a:ext cx="1406071" cy="69261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Responsabilidad Social y Cambio Climático </a:t>
            </a:r>
          </a:p>
          <a:p>
            <a:pPr marL="85725" indent="-8572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Tributación  Ambiental</a:t>
            </a:r>
          </a:p>
        </p:txBody>
      </p:sp>
      <p:sp>
        <p:nvSpPr>
          <p:cNvPr id="91" name="90 Rectángulo redondeado"/>
          <p:cNvSpPr/>
          <p:nvPr/>
        </p:nvSpPr>
        <p:spPr bwMode="auto">
          <a:xfrm>
            <a:off x="1866674" y="3415389"/>
            <a:ext cx="1406071" cy="69261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Comercio Electrónico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900" b="1" dirty="0">
                <a:latin typeface="Arial Narrow" pitchFamily="34" charset="0"/>
                <a:cs typeface="Arial" pitchFamily="34" charset="0"/>
              </a:rPr>
              <a:t>(</a:t>
            </a:r>
            <a:r>
              <a:rPr lang="es-PE" sz="900" b="1" i="1" dirty="0">
                <a:latin typeface="Arial Narrow" pitchFamily="34" charset="0"/>
                <a:cs typeface="Arial" pitchFamily="34" charset="0"/>
              </a:rPr>
              <a:t>e-</a:t>
            </a:r>
            <a:r>
              <a:rPr lang="es-PE" sz="900" b="1" i="1" dirty="0" err="1">
                <a:latin typeface="Arial Narrow" pitchFamily="34" charset="0"/>
                <a:cs typeface="Arial" pitchFamily="34" charset="0"/>
              </a:rPr>
              <a:t>commerce</a:t>
            </a:r>
            <a:r>
              <a:rPr lang="es-PE" sz="900" b="1" i="1" dirty="0">
                <a:latin typeface="Arial Narrow" pitchFamily="34" charset="0"/>
                <a:cs typeface="Arial" pitchFamily="34" charset="0"/>
              </a:rPr>
              <a:t>)</a:t>
            </a:r>
          </a:p>
        </p:txBody>
      </p:sp>
      <p:sp>
        <p:nvSpPr>
          <p:cNvPr id="92" name="91 Rectángulo redondeado"/>
          <p:cNvSpPr/>
          <p:nvPr/>
        </p:nvSpPr>
        <p:spPr bwMode="auto">
          <a:xfrm>
            <a:off x="5092224" y="5644028"/>
            <a:ext cx="1335768" cy="524423"/>
          </a:xfrm>
          <a:prstGeom prst="roundRect">
            <a:avLst/>
          </a:prstGeom>
          <a:solidFill>
            <a:srgbClr val="C14907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100" b="1" dirty="0">
                <a:solidFill>
                  <a:schemeClr val="bg1"/>
                </a:solidFill>
                <a:latin typeface="Arial Narrow" pitchFamily="34" charset="0"/>
              </a:rPr>
              <a:t>Metodología de  Investigación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1571604" y="273050"/>
            <a:ext cx="7072362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La Educación Fiscal en la SUNAT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 bwMode="auto">
          <a:xfrm>
            <a:off x="428596" y="980591"/>
            <a:ext cx="7972452" cy="432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92075" marR="0" lvl="0" indent="17463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PE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Objetivo Estratégico institucional:</a:t>
            </a:r>
          </a:p>
          <a:p>
            <a:pPr marL="92075" marR="0" lvl="0" indent="17463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PE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Liderar el desarrollo de conciencia fiscal y aduanera en la ciudadanía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P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714348" y="2857496"/>
            <a:ext cx="642942" cy="85725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5 CuadroTexto"/>
          <p:cNvSpPr txBox="1"/>
          <p:nvPr/>
        </p:nvSpPr>
        <p:spPr>
          <a:xfrm>
            <a:off x="428596" y="4070247"/>
            <a:ext cx="178595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b="1" dirty="0" smtClean="0">
                <a:solidFill>
                  <a:srgbClr val="140280"/>
                </a:solidFill>
              </a:rPr>
              <a:t>Gerencia de </a:t>
            </a:r>
          </a:p>
          <a:p>
            <a:pPr algn="ctr"/>
            <a:r>
              <a:rPr lang="es-PE" b="1" dirty="0" smtClean="0">
                <a:solidFill>
                  <a:srgbClr val="140280"/>
                </a:solidFill>
              </a:rPr>
              <a:t>Cultura Fiscal</a:t>
            </a:r>
            <a:endParaRPr lang="es-PE" b="1" dirty="0">
              <a:solidFill>
                <a:srgbClr val="140280"/>
              </a:solidFill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2285984" y="4143380"/>
            <a:ext cx="714380" cy="43201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3000364" y="2142512"/>
          <a:ext cx="5786478" cy="44297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85884"/>
                <a:gridCol w="1285884"/>
                <a:gridCol w="3214710"/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Campañas de difusión en medios masivos</a:t>
                      </a:r>
                      <a:endParaRPr lang="es-PE" sz="1400" b="1" dirty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Alianza Ministerio</a:t>
                      </a:r>
                      <a:r>
                        <a:rPr lang="es-PE" sz="1400" b="1" baseline="0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 de Educación  y Gremios</a:t>
                      </a:r>
                      <a:endParaRPr lang="es-PE" sz="1400" b="1" dirty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endParaRPr lang="es-PE" sz="1400" b="1" dirty="0" smtClean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  <a:p>
                      <a:endParaRPr lang="es-PE" sz="1400" b="1" dirty="0" smtClean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  <a:p>
                      <a:endParaRPr lang="es-PE" sz="1400" b="1" dirty="0" smtClean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  <a:p>
                      <a:endParaRPr lang="es-PE" sz="1400" b="1" dirty="0" smtClean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  <a:p>
                      <a:endParaRPr lang="es-PE" sz="1400" b="1" dirty="0" smtClean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  <a:p>
                      <a:endParaRPr lang="es-PE" sz="1400" b="1" dirty="0" smtClean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  <a:p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Programa de Cambio</a:t>
                      </a:r>
                      <a:endParaRPr lang="es-PE" sz="1400" b="1" dirty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400" b="1" dirty="0" smtClean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  <a:p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Innovaciones Formativas</a:t>
                      </a:r>
                      <a:endParaRPr lang="es-PE" sz="1400" b="1" dirty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Parque y/o Museo SUNAT.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Colaboradores Sociales mediante influenciadores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Dinámicas Lúdicas físicas y virtuales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Formación de formadores (trabajadores de SUNAT y docentes). 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Optimización de Voceros 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Educación Superior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PE" sz="1400" b="1" dirty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Promoción de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Comprobantes de Pago</a:t>
                      </a:r>
                    </a:p>
                    <a:p>
                      <a:endParaRPr lang="es-PE" sz="1400" b="1" dirty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indent="-182563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Desarrollo de la versión virtual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Mejora de premios.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Descentralización de los Sorteos.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Automatización del Sorteo tradicional.</a:t>
                      </a:r>
                    </a:p>
                  </a:txBody>
                  <a:tcPr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PE" sz="1400" b="1" dirty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400" b="1" dirty="0" smtClean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  <a:p>
                      <a:r>
                        <a:rPr lang="es-PE" sz="1400" b="1" dirty="0" smtClean="0">
                          <a:solidFill>
                            <a:srgbClr val="140280"/>
                          </a:solidFill>
                          <a:latin typeface="Arial Narrow" pitchFamily="34" charset="0"/>
                        </a:rPr>
                        <a:t>Desarrollo Corporativo</a:t>
                      </a:r>
                      <a:endParaRPr lang="es-PE" sz="1400" b="1" dirty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lvl="0" indent="-182563">
                        <a:buFont typeface="Arial" pitchFamily="34" charset="0"/>
                        <a:buChar char="•"/>
                      </a:pPr>
                      <a:r>
                        <a:rPr lang="es-PE" sz="1400" b="1" kern="1200" dirty="0" smtClean="0">
                          <a:solidFill>
                            <a:srgbClr val="140280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Desarrollo organizacional de Identidad.</a:t>
                      </a:r>
                    </a:p>
                    <a:p>
                      <a:pPr marL="182563" lvl="0" indent="-182563">
                        <a:buFont typeface="Arial" pitchFamily="34" charset="0"/>
                        <a:buChar char="•"/>
                      </a:pPr>
                      <a:r>
                        <a:rPr lang="es-PE" sz="1400" b="1" kern="1200" dirty="0" smtClean="0">
                          <a:solidFill>
                            <a:srgbClr val="140280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Comunicaciones Externas.</a:t>
                      </a:r>
                    </a:p>
                    <a:p>
                      <a:pPr marL="182563" lvl="0" indent="-182563">
                        <a:buFont typeface="Arial" pitchFamily="34" charset="0"/>
                        <a:buChar char="•"/>
                      </a:pPr>
                      <a:r>
                        <a:rPr lang="es-PE" sz="1400" b="1" kern="1200" dirty="0" smtClean="0">
                          <a:solidFill>
                            <a:srgbClr val="140280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Comunidades virtuales. 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es-PE" sz="1400" b="1" kern="1200" dirty="0" smtClean="0">
                          <a:solidFill>
                            <a:srgbClr val="140280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Gestión con aliados estratégicos </a:t>
                      </a:r>
                      <a:endParaRPr lang="es-PE" sz="1400" b="1" dirty="0">
                        <a:solidFill>
                          <a:srgbClr val="140280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 txBox="1">
            <a:spLocks/>
          </p:cNvSpPr>
          <p:nvPr/>
        </p:nvSpPr>
        <p:spPr bwMode="auto">
          <a:xfrm>
            <a:off x="1357290" y="273050"/>
            <a:ext cx="7072362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P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Rol del INDESTA en la Educación Fiscal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5" name="24 Rectángulo redondeado"/>
          <p:cNvSpPr/>
          <p:nvPr/>
        </p:nvSpPr>
        <p:spPr bwMode="auto">
          <a:xfrm>
            <a:off x="500034" y="1922243"/>
            <a:ext cx="2736304" cy="846663"/>
          </a:xfrm>
          <a:prstGeom prst="roundRect">
            <a:avLst/>
          </a:prstGeom>
          <a:solidFill>
            <a:srgbClr val="140280"/>
          </a:solidFill>
          <a:ln>
            <a:headEnd type="none" w="med" len="med"/>
            <a:tailEnd type="none" w="med" len="med"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Investigación y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Publicaciones</a:t>
            </a:r>
          </a:p>
        </p:txBody>
      </p:sp>
      <p:sp>
        <p:nvSpPr>
          <p:cNvPr id="26" name="25 Rectángulo redondeado"/>
          <p:cNvSpPr/>
          <p:nvPr/>
        </p:nvSpPr>
        <p:spPr bwMode="auto">
          <a:xfrm>
            <a:off x="500034" y="4143380"/>
            <a:ext cx="2736304" cy="667230"/>
          </a:xfrm>
          <a:prstGeom prst="roundRect">
            <a:avLst/>
          </a:prstGeom>
          <a:solidFill>
            <a:srgbClr val="348AA2"/>
          </a:solidFill>
          <a:ln>
            <a:headEnd type="none" w="med" len="med"/>
            <a:tailEnd type="none" w="med" len="med"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Cuerpo de </a:t>
            </a:r>
            <a:r>
              <a:rPr lang="es-P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Docentes</a:t>
            </a:r>
            <a:endParaRPr lang="es-PE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26 Rectángulo redondeado"/>
          <p:cNvSpPr/>
          <p:nvPr/>
        </p:nvSpPr>
        <p:spPr bwMode="auto">
          <a:xfrm>
            <a:off x="500034" y="1123423"/>
            <a:ext cx="2736304" cy="543915"/>
          </a:xfrm>
          <a:prstGeom prst="roundRect">
            <a:avLst/>
          </a:prstGeom>
          <a:solidFill>
            <a:srgbClr val="9E4706"/>
          </a:solidFill>
          <a:ln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Educación </a:t>
            </a:r>
            <a:r>
              <a:rPr lang="es-P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Virtual</a:t>
            </a:r>
            <a:endParaRPr lang="es-PE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Rectángulo redondeado"/>
          <p:cNvSpPr/>
          <p:nvPr/>
        </p:nvSpPr>
        <p:spPr bwMode="auto">
          <a:xfrm>
            <a:off x="500034" y="3000372"/>
            <a:ext cx="2736304" cy="948705"/>
          </a:xfrm>
          <a:prstGeom prst="roundRect">
            <a:avLst/>
          </a:prstGeom>
          <a:solidFill>
            <a:srgbClr val="BC0000"/>
          </a:solidFill>
          <a:ln>
            <a:headEnd type="none" w="med" len="med"/>
            <a:tailEnd type="none" w="med" len="med"/>
          </a:ln>
          <a:effectLst>
            <a:glow rad="139700">
              <a:srgbClr val="FF0000">
                <a:alpha val="4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Propuesta  Académica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alineada a la estrategia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institucional</a:t>
            </a:r>
          </a:p>
        </p:txBody>
      </p:sp>
      <p:sp>
        <p:nvSpPr>
          <p:cNvPr id="29" name="28 Flecha derecha"/>
          <p:cNvSpPr/>
          <p:nvPr/>
        </p:nvSpPr>
        <p:spPr>
          <a:xfrm>
            <a:off x="3500430" y="1214422"/>
            <a:ext cx="1571636" cy="45291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8" name="37 Flecha derecha"/>
          <p:cNvSpPr/>
          <p:nvPr/>
        </p:nvSpPr>
        <p:spPr>
          <a:xfrm>
            <a:off x="3500430" y="2143116"/>
            <a:ext cx="1571636" cy="45291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9" name="38 Flecha derecha"/>
          <p:cNvSpPr/>
          <p:nvPr/>
        </p:nvSpPr>
        <p:spPr>
          <a:xfrm>
            <a:off x="3500430" y="3286124"/>
            <a:ext cx="1571636" cy="45291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0" name="39 Flecha derecha"/>
          <p:cNvSpPr/>
          <p:nvPr/>
        </p:nvSpPr>
        <p:spPr>
          <a:xfrm>
            <a:off x="3500430" y="4357694"/>
            <a:ext cx="1571636" cy="45291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2" name="41 CuadroTexto"/>
          <p:cNvSpPr txBox="1"/>
          <p:nvPr/>
        </p:nvSpPr>
        <p:spPr>
          <a:xfrm>
            <a:off x="5357818" y="1142984"/>
            <a:ext cx="3500462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600" b="1" dirty="0" smtClean="0">
                <a:solidFill>
                  <a:srgbClr val="140280"/>
                </a:solidFill>
              </a:rPr>
              <a:t>Capacitación de profesores de  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600" b="1" dirty="0" smtClean="0">
                <a:solidFill>
                  <a:srgbClr val="140280"/>
                </a:solidFill>
              </a:rPr>
              <a:t>Educación  Básica Regular</a:t>
            </a:r>
            <a:endParaRPr lang="es-PE" dirty="0">
              <a:solidFill>
                <a:srgbClr val="140280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5357818" y="2059932"/>
            <a:ext cx="3500462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600" b="1" dirty="0" smtClean="0">
                <a:solidFill>
                  <a:srgbClr val="140280"/>
                </a:solidFill>
              </a:rPr>
              <a:t>Publicación de Colección de Libros de Cultura Fiscal y Aduanera</a:t>
            </a:r>
            <a:endParaRPr lang="es-PE" dirty="0">
              <a:solidFill>
                <a:srgbClr val="140280"/>
              </a:solidFill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5357818" y="3118080"/>
            <a:ext cx="3500462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600" b="1" dirty="0" smtClean="0">
                <a:solidFill>
                  <a:srgbClr val="140280"/>
                </a:solidFill>
              </a:rPr>
              <a:t>Módulos de Cultura Fiscal en todos los cursos presenciales y virtuales implementados</a:t>
            </a:r>
            <a:endParaRPr lang="es-PE" dirty="0">
              <a:solidFill>
                <a:srgbClr val="140280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5357818" y="4284002"/>
            <a:ext cx="3500462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600" b="1" dirty="0" smtClean="0">
                <a:solidFill>
                  <a:srgbClr val="140280"/>
                </a:solidFill>
              </a:rPr>
              <a:t>Formación de Formadores</a:t>
            </a:r>
            <a:endParaRPr lang="es-PE" dirty="0">
              <a:solidFill>
                <a:srgbClr val="140280"/>
              </a:solidFill>
            </a:endParaRPr>
          </a:p>
        </p:txBody>
      </p:sp>
      <p:sp>
        <p:nvSpPr>
          <p:cNvPr id="46" name="45 Rectángulo"/>
          <p:cNvSpPr/>
          <p:nvPr/>
        </p:nvSpPr>
        <p:spPr bwMode="auto">
          <a:xfrm>
            <a:off x="0" y="6026863"/>
            <a:ext cx="9144000" cy="8311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800" b="1" dirty="0" smtClean="0">
                <a:solidFill>
                  <a:srgbClr val="1402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del Conocimiento en Cultura Fiscal y Aduanera</a:t>
            </a:r>
            <a:endParaRPr lang="es-PE" sz="2800" b="1" dirty="0">
              <a:solidFill>
                <a:srgbClr val="1402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46 Rectángulo redondeado"/>
          <p:cNvSpPr/>
          <p:nvPr/>
        </p:nvSpPr>
        <p:spPr bwMode="auto">
          <a:xfrm>
            <a:off x="500034" y="4868777"/>
            <a:ext cx="2736304" cy="948705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headEnd type="none" w="med" len="med"/>
            <a:tailEnd type="none" w="med" len="med"/>
          </a:ln>
          <a:effectLst>
            <a:glow rad="139700">
              <a:srgbClr val="FF0000">
                <a:alpha val="40000"/>
              </a:srgb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Apoyo  Académico</a:t>
            </a:r>
            <a:endParaRPr lang="es-PE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actividades de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Promoción</a:t>
            </a:r>
            <a:endParaRPr lang="es-PE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47 Flecha derecha"/>
          <p:cNvSpPr/>
          <p:nvPr/>
        </p:nvSpPr>
        <p:spPr>
          <a:xfrm>
            <a:off x="3500430" y="5119224"/>
            <a:ext cx="1571636" cy="452916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1" name="50 CuadroTexto"/>
          <p:cNvSpPr txBox="1"/>
          <p:nvPr/>
        </p:nvSpPr>
        <p:spPr>
          <a:xfrm>
            <a:off x="5357818" y="4987365"/>
            <a:ext cx="3500462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600" b="1" dirty="0" smtClean="0">
                <a:solidFill>
                  <a:srgbClr val="140280"/>
                </a:solidFill>
              </a:rPr>
              <a:t>Foro Internacional de Educación Fiscal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1600" b="1" dirty="0" smtClean="0">
                <a:solidFill>
                  <a:srgbClr val="140280"/>
                </a:solidFill>
              </a:rPr>
              <a:t>Capacitación en proyectos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/>
          <p:nvPr/>
        </p:nvSpPr>
        <p:spPr>
          <a:xfrm>
            <a:off x="2926640" y="1094700"/>
            <a:ext cx="5788764" cy="17851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s-PE" sz="5400" b="1" dirty="0" smtClean="0">
                <a:solidFill>
                  <a:srgbClr val="C00000"/>
                </a:solidFill>
                <a:latin typeface="Berlin Sans FB Demi" pitchFamily="34" charset="0"/>
              </a:rPr>
              <a:t>Red</a:t>
            </a:r>
            <a:r>
              <a:rPr lang="es-PE" sz="2800" b="1" dirty="0" smtClean="0">
                <a:solidFill>
                  <a:srgbClr val="C00000"/>
                </a:solidFill>
                <a:latin typeface="Berlin Sans FB Demi" pitchFamily="34" charset="0"/>
              </a:rPr>
              <a:t> </a:t>
            </a:r>
            <a:r>
              <a:rPr lang="es-PE" sz="2800" dirty="0" smtClean="0">
                <a:solidFill>
                  <a:srgbClr val="C00000"/>
                </a:solidFill>
                <a:latin typeface="Berlin Sans FB Demi" pitchFamily="34" charset="0"/>
              </a:rPr>
              <a:t>Internacional </a:t>
            </a:r>
            <a:r>
              <a:rPr lang="es-PE" sz="2800" b="1" dirty="0" smtClean="0">
                <a:solidFill>
                  <a:srgbClr val="C00000"/>
                </a:solidFill>
                <a:latin typeface="Berlin Sans FB Demi" pitchFamily="34" charset="0"/>
              </a:rPr>
              <a:t/>
            </a:r>
            <a:br>
              <a:rPr lang="es-PE" sz="2800" b="1" dirty="0" smtClean="0">
                <a:solidFill>
                  <a:srgbClr val="C00000"/>
                </a:solidFill>
                <a:latin typeface="Berlin Sans FB Demi" pitchFamily="34" charset="0"/>
              </a:rPr>
            </a:br>
            <a:r>
              <a:rPr lang="es-PE" sz="2800" dirty="0" smtClean="0">
                <a:solidFill>
                  <a:srgbClr val="C00000"/>
                </a:solidFill>
                <a:latin typeface="Berlin Sans FB Demi" pitchFamily="34" charset="0"/>
              </a:rPr>
              <a:t>de Centros de Formación </a:t>
            </a:r>
          </a:p>
          <a:p>
            <a:pPr lvl="0" algn="ctr" fontAlgn="auto">
              <a:spcAft>
                <a:spcPts val="0"/>
              </a:spcAft>
              <a:defRPr/>
            </a:pPr>
            <a:r>
              <a:rPr lang="es-PE" sz="2800" dirty="0" smtClean="0">
                <a:solidFill>
                  <a:srgbClr val="C00000"/>
                </a:solidFill>
                <a:latin typeface="Berlin Sans FB Demi" pitchFamily="34" charset="0"/>
              </a:rPr>
              <a:t>de las Administraciones Tributarias</a:t>
            </a:r>
            <a:endParaRPr lang="en-US" sz="2800" dirty="0">
              <a:solidFill>
                <a:srgbClr val="C00000"/>
              </a:solidFill>
              <a:latin typeface="Berlin Sans FB Demi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4857752" y="571480"/>
            <a:ext cx="19431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s-PE" sz="2800" b="1" dirty="0" smtClean="0">
                <a:solidFill>
                  <a:srgbClr val="140280"/>
                </a:solidFill>
              </a:rPr>
              <a:t>Propuesta</a:t>
            </a:r>
            <a:endParaRPr lang="en-US" sz="2800" b="1" dirty="0">
              <a:solidFill>
                <a:srgbClr val="140280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357290" y="3630184"/>
            <a:ext cx="73757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s-PE" sz="2400" b="1" dirty="0" smtClean="0">
                <a:solidFill>
                  <a:srgbClr val="140280"/>
                </a:solidFill>
              </a:rPr>
              <a:t>Prioridades de la Red</a:t>
            </a:r>
          </a:p>
          <a:p>
            <a:pPr lvl="0" algn="ctr" fontAlgn="auto">
              <a:spcAft>
                <a:spcPts val="0"/>
              </a:spcAft>
              <a:defRPr/>
            </a:pPr>
            <a:r>
              <a:rPr lang="es-PE" sz="2400" b="1" dirty="0" smtClean="0">
                <a:solidFill>
                  <a:srgbClr val="140280"/>
                </a:solidFill>
              </a:rPr>
              <a:t> </a:t>
            </a:r>
            <a:r>
              <a:rPr lang="es-PE" sz="2400" b="1" dirty="0" smtClean="0">
                <a:solidFill>
                  <a:srgbClr val="C00000"/>
                </a:solidFill>
              </a:rPr>
              <a:t>Gestión de Conocimiento de la Educación Fiscal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2643174" y="4612668"/>
            <a:ext cx="5040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s-PE" sz="2400" b="1" dirty="0" smtClean="0">
                <a:solidFill>
                  <a:srgbClr val="140280"/>
                </a:solidFill>
              </a:rPr>
              <a:t>Lanzamiento: Lima, octubre 2013</a:t>
            </a:r>
            <a:endParaRPr lang="en-US" sz="2400" b="1" dirty="0">
              <a:solidFill>
                <a:srgbClr val="140280"/>
              </a:solidFill>
            </a:endParaRPr>
          </a:p>
        </p:txBody>
      </p:sp>
      <p:pic>
        <p:nvPicPr>
          <p:cNvPr id="17410" name="Picture 2" descr="http://jumanjisolar.com/wp-content/uploads/2010/07/Carta-con-propuesta-para-el-Ministro-de-Industria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1480"/>
            <a:ext cx="2892524" cy="33194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CION INDES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PRESENTACION INDESTA</Template>
  <TotalTime>1270</TotalTime>
  <Words>736</Words>
  <Application>Microsoft Office PowerPoint</Application>
  <PresentationFormat>Apresentação na tela (4:3)</PresentationFormat>
  <Paragraphs>172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PRESENTACION INDESTA</vt:lpstr>
      <vt:lpstr>Slide 1</vt:lpstr>
      <vt:lpstr>¿Por qué es necesario hoy en día la creación de una Universidad Corporativa? </vt:lpstr>
      <vt:lpstr>Por lo tanto, con una Universidad Corporativa:</vt:lpstr>
      <vt:lpstr>¿Qué sentido tiene la Universidad Corporativa en la SUNAT? </vt:lpstr>
      <vt:lpstr>Nuestro Modelo de Universidad Corporativa</vt:lpstr>
      <vt:lpstr>Un avance de malla curricular para el primer nivel:</vt:lpstr>
      <vt:lpstr>Slide 7</vt:lpstr>
      <vt:lpstr>Slide 8</vt:lpstr>
      <vt:lpstr>Slide 9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principal de la presentación</dc:title>
  <dc:creator>prueba</dc:creator>
  <cp:lastModifiedBy>esaf</cp:lastModifiedBy>
  <cp:revision>62</cp:revision>
  <dcterms:created xsi:type="dcterms:W3CDTF">2013-01-03T17:06:18Z</dcterms:created>
  <dcterms:modified xsi:type="dcterms:W3CDTF">2013-04-16T14:32:56Z</dcterms:modified>
</cp:coreProperties>
</file>